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62" r:id="rId3"/>
    <p:sldId id="261" r:id="rId4"/>
    <p:sldId id="273" r:id="rId5"/>
    <p:sldId id="314" r:id="rId6"/>
    <p:sldId id="257" r:id="rId7"/>
    <p:sldId id="298" r:id="rId8"/>
    <p:sldId id="265" r:id="rId9"/>
    <p:sldId id="295" r:id="rId10"/>
    <p:sldId id="266" r:id="rId11"/>
    <p:sldId id="316" r:id="rId12"/>
    <p:sldId id="315" r:id="rId13"/>
    <p:sldId id="303" r:id="rId14"/>
    <p:sldId id="259" r:id="rId15"/>
    <p:sldId id="300" r:id="rId16"/>
    <p:sldId id="318" r:id="rId17"/>
    <p:sldId id="283" r:id="rId18"/>
    <p:sldId id="260" r:id="rId19"/>
    <p:sldId id="320" r:id="rId20"/>
    <p:sldId id="309" r:id="rId21"/>
    <p:sldId id="311" r:id="rId22"/>
    <p:sldId id="317" r:id="rId23"/>
    <p:sldId id="312" r:id="rId24"/>
    <p:sldId id="296" r:id="rId25"/>
    <p:sldId id="313" r:id="rId26"/>
    <p:sldId id="258" r:id="rId27"/>
    <p:sldId id="264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Josefin Slab SemiBold" pitchFamily="2" charset="0"/>
      <p:bold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iPancakeBold" panose="02000000000000000000" pitchFamily="2" charset="0"/>
      <p:regular r:id="rId37"/>
    </p:embeddedFont>
    <p:embeddedFont>
      <p:font typeface="MiPancakeThin" panose="02000000000000000000" pitchFamily="2" charset="0"/>
      <p:regular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67E6D-5AFE-453A-B325-3DCAC5EF9413}" v="62" dt="2022-05-22T16:15:42.238"/>
  </p1510:revLst>
</p1510:revInfo>
</file>

<file path=ppt/tableStyles.xml><?xml version="1.0" encoding="utf-8"?>
<a:tblStyleLst xmlns:a="http://schemas.openxmlformats.org/drawingml/2006/main" def="{0C9B608E-119D-4488-B099-D7249DA53B4E}">
  <a:tblStyle styleId="{0C9B608E-119D-4488-B099-D7249DA53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56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6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9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e49ec3022a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e49ec3022a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9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e49ec3022a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e49ec3022a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1886a29a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e1886a29a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4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71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77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42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378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38dc7bb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38dc7bb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e39e3565a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e39e3565a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78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e49ec3022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e49ec3022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2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71" r:id="rId14"/>
    <p:sldLayoutId id="2147483672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mitlthailand-my.sharepoint.com/personal/64010670_kmitl_ac_th/Documents/Documents/circuite/CodeProject/CodeProject.in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lanet.org/content/8225" TargetMode="External"/><Relationship Id="rId7" Type="http://schemas.openxmlformats.org/officeDocument/2006/relationships/hyperlink" Target="https://www.pobpad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garmin.com/th-TH/blog/the-oxygen-level-in-the-blood" TargetMode="External"/><Relationship Id="rId5" Type="http://schemas.openxmlformats.org/officeDocument/2006/relationships/hyperlink" Target="https://create.arduino.cc/projecthub/shubhamsuresh/diy-pulse-oximeter-bf62c3" TargetMode="External"/><Relationship Id="rId4" Type="http://schemas.openxmlformats.org/officeDocument/2006/relationships/hyperlink" Target="https://th.jf-parede.pt/pulse-sensor-working-principl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864;p33">
            <a:extLst>
              <a:ext uri="{FF2B5EF4-FFF2-40B4-BE49-F238E27FC236}">
                <a16:creationId xmlns:a16="http://schemas.microsoft.com/office/drawing/2014/main" id="{2CBE4C17-94BF-6C9D-05E9-6A1F4807C9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56590" y="1461018"/>
            <a:ext cx="5419562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6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PULSE OXIMETER &amp; HEARTRATE SENSOR</a:t>
            </a:r>
            <a:endParaRPr sz="60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61137-181D-50F4-4604-DF18035AA15B}"/>
              </a:ext>
            </a:extLst>
          </p:cNvPr>
          <p:cNvSpPr txBox="1"/>
          <p:nvPr/>
        </p:nvSpPr>
        <p:spPr>
          <a:xfrm>
            <a:off x="1013888" y="3422874"/>
            <a:ext cx="475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(</a:t>
            </a:r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ตัววัดชีพจรและออกซิเจนจากปลายนิ้วมือ)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" name="Google Shape;1143;p43"/>
          <p:cNvCxnSpPr>
            <a:stCxn id="1144" idx="3"/>
            <a:endCxn id="1145" idx="3"/>
          </p:cNvCxnSpPr>
          <p:nvPr/>
        </p:nvCxnSpPr>
        <p:spPr>
          <a:xfrm flipV="1">
            <a:off x="6793448" y="2431841"/>
            <a:ext cx="189869" cy="151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43"/>
          <p:cNvCxnSpPr>
            <a:stCxn id="1147" idx="3"/>
            <a:endCxn id="1144" idx="1"/>
          </p:cNvCxnSpPr>
          <p:nvPr/>
        </p:nvCxnSpPr>
        <p:spPr>
          <a:xfrm flipV="1">
            <a:off x="4498827" y="2433356"/>
            <a:ext cx="186755" cy="958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43"/>
          <p:cNvCxnSpPr>
            <a:stCxn id="1149" idx="3"/>
            <a:endCxn id="1147" idx="1"/>
          </p:cNvCxnSpPr>
          <p:nvPr/>
        </p:nvCxnSpPr>
        <p:spPr>
          <a:xfrm>
            <a:off x="2201092" y="2442936"/>
            <a:ext cx="18986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43"/>
          <p:cNvSpPr txBox="1">
            <a:spLocks noGrp="1"/>
          </p:cNvSpPr>
          <p:nvPr>
            <p:ph type="title"/>
          </p:nvPr>
        </p:nvSpPr>
        <p:spPr>
          <a:xfrm>
            <a:off x="368068" y="389566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อุปกรณ์ที่ใช้</a:t>
            </a:r>
            <a:endParaRPr sz="44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149" name="Google Shape;1149;p43"/>
          <p:cNvSpPr/>
          <p:nvPr/>
        </p:nvSpPr>
        <p:spPr>
          <a:xfrm>
            <a:off x="93226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7" name="Google Shape;1147;p43"/>
          <p:cNvSpPr/>
          <p:nvPr/>
        </p:nvSpPr>
        <p:spPr>
          <a:xfrm>
            <a:off x="2390961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7" name="Google Shape;1157;p43"/>
          <p:cNvGrpSpPr/>
          <p:nvPr/>
        </p:nvGrpSpPr>
        <p:grpSpPr>
          <a:xfrm rot="-5400000">
            <a:off x="3200802" y="3163749"/>
            <a:ext cx="488184" cy="1434905"/>
            <a:chOff x="456616" y="2161476"/>
            <a:chExt cx="289868" cy="852000"/>
          </a:xfrm>
        </p:grpSpPr>
        <p:sp>
          <p:nvSpPr>
            <p:cNvPr id="1158" name="Google Shape;1158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43"/>
          <p:cNvSpPr/>
          <p:nvPr/>
        </p:nvSpPr>
        <p:spPr>
          <a:xfrm>
            <a:off x="4685582" y="137942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3" name="Google Shape;1163;p43"/>
          <p:cNvGrpSpPr/>
          <p:nvPr/>
        </p:nvGrpSpPr>
        <p:grpSpPr>
          <a:xfrm rot="5400000">
            <a:off x="5495422" y="187782"/>
            <a:ext cx="488184" cy="1434905"/>
            <a:chOff x="456616" y="2161476"/>
            <a:chExt cx="289868" cy="852000"/>
          </a:xfrm>
        </p:grpSpPr>
        <p:sp>
          <p:nvSpPr>
            <p:cNvPr id="1164" name="Google Shape;1164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3"/>
          <p:cNvSpPr/>
          <p:nvPr/>
        </p:nvSpPr>
        <p:spPr>
          <a:xfrm flipH="1">
            <a:off x="6983317" y="1377908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2CC174-0945-876E-85B3-1BDCF3978A64}"/>
              </a:ext>
            </a:extLst>
          </p:cNvPr>
          <p:cNvSpPr txBox="1"/>
          <p:nvPr/>
        </p:nvSpPr>
        <p:spPr>
          <a:xfrm>
            <a:off x="96682" y="4162431"/>
            <a:ext cx="1939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Arduino Nano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0189F7-834A-6116-11DE-253B63A52CF0}"/>
              </a:ext>
            </a:extLst>
          </p:cNvPr>
          <p:cNvSpPr txBox="1"/>
          <p:nvPr/>
        </p:nvSpPr>
        <p:spPr>
          <a:xfrm>
            <a:off x="2799941" y="4162431"/>
            <a:ext cx="1186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Red LED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4ED582-C058-5D98-046C-8D016E469F14}"/>
              </a:ext>
            </a:extLst>
          </p:cNvPr>
          <p:cNvSpPr txBox="1"/>
          <p:nvPr/>
        </p:nvSpPr>
        <p:spPr>
          <a:xfrm>
            <a:off x="4922050" y="4162431"/>
            <a:ext cx="1637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Photodiode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87BE28BD-D8EA-3FA8-72C3-C21E70B40603}"/>
              </a:ext>
            </a:extLst>
          </p:cNvPr>
          <p:cNvSpPr txBox="1"/>
          <p:nvPr/>
        </p:nvSpPr>
        <p:spPr>
          <a:xfrm>
            <a:off x="7244446" y="4162431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Breadboard</a:t>
            </a:r>
          </a:p>
        </p:txBody>
      </p:sp>
      <p:pic>
        <p:nvPicPr>
          <p:cNvPr id="2054" name="Picture 6" descr="arduino nano ราคาพิเศษ | ซื้อออนไลน์ที่ Shopee ส่งฟรี*ทั่วไทย!">
            <a:extLst>
              <a:ext uri="{FF2B5EF4-FFF2-40B4-BE49-F238E27FC236}">
                <a16:creationId xmlns:a16="http://schemas.microsoft.com/office/drawing/2014/main" id="{B8283CC2-9155-ABA0-F78C-8A9FE6FD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" y="1389002"/>
            <a:ext cx="2107865" cy="21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โฟโต์บอร์ด บอร์ดทดลอง 400 Points Mini Breadboard Solderless PCB Bread Board  Prototype Test DIY | Shopee Thailand">
            <a:extLst>
              <a:ext uri="{FF2B5EF4-FFF2-40B4-BE49-F238E27FC236}">
                <a16:creationId xmlns:a16="http://schemas.microsoft.com/office/drawing/2014/main" id="{DD9B065F-F999-0ACF-89E7-8610DB52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58" y="1377908"/>
            <a:ext cx="2107866" cy="21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D 3mm Red">
            <a:extLst>
              <a:ext uri="{FF2B5EF4-FFF2-40B4-BE49-F238E27FC236}">
                <a16:creationId xmlns:a16="http://schemas.microsoft.com/office/drawing/2014/main" id="{9F73D751-995F-7C4C-7FF2-CFD2F4E21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92" y="1387700"/>
            <a:ext cx="2088280" cy="21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โฟโต้ไดโอด (Photo Diode) 5mm - ขาย Arduino อุปกรณ์ Arduino คุณภาพดี ราคาถูก  ส่งไว ส่งฟรี : Inspired by LnwShop.com">
            <a:extLst>
              <a:ext uri="{FF2B5EF4-FFF2-40B4-BE49-F238E27FC236}">
                <a16:creationId xmlns:a16="http://schemas.microsoft.com/office/drawing/2014/main" id="{82DD1D22-375E-5733-D55D-BE717E1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84" y="1387700"/>
            <a:ext cx="2076257" cy="210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A0EAC51-AAFE-0413-E88E-AFA94EE467EF}"/>
              </a:ext>
            </a:extLst>
          </p:cNvPr>
          <p:cNvSpPr txBox="1"/>
          <p:nvPr/>
        </p:nvSpPr>
        <p:spPr>
          <a:xfrm>
            <a:off x="377974" y="4282421"/>
            <a:ext cx="1538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LM7805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50BD54-0F32-B20B-E2F9-00C7D7012FB9}"/>
              </a:ext>
            </a:extLst>
          </p:cNvPr>
          <p:cNvSpPr txBox="1"/>
          <p:nvPr/>
        </p:nvSpPr>
        <p:spPr>
          <a:xfrm>
            <a:off x="2740438" y="4307493"/>
            <a:ext cx="1364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สายจัมป์</a:t>
            </a:r>
          </a:p>
        </p:txBody>
      </p:sp>
      <p:cxnSp>
        <p:nvCxnSpPr>
          <p:cNvPr id="42" name="Google Shape;1143;p43">
            <a:extLst>
              <a:ext uri="{FF2B5EF4-FFF2-40B4-BE49-F238E27FC236}">
                <a16:creationId xmlns:a16="http://schemas.microsoft.com/office/drawing/2014/main" id="{43F67433-5E4A-7579-A98A-56106F961E15}"/>
              </a:ext>
            </a:extLst>
          </p:cNvPr>
          <p:cNvCxnSpPr>
            <a:stCxn id="55" idx="3"/>
            <a:endCxn id="62" idx="3"/>
          </p:cNvCxnSpPr>
          <p:nvPr/>
        </p:nvCxnSpPr>
        <p:spPr>
          <a:xfrm flipV="1">
            <a:off x="6793448" y="2431841"/>
            <a:ext cx="189869" cy="151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1146;p43">
            <a:extLst>
              <a:ext uri="{FF2B5EF4-FFF2-40B4-BE49-F238E27FC236}">
                <a16:creationId xmlns:a16="http://schemas.microsoft.com/office/drawing/2014/main" id="{CB8171D7-B904-94E6-3B26-9D72DACE9D4D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 flipV="1">
            <a:off x="4498827" y="2433356"/>
            <a:ext cx="186755" cy="958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1148;p43">
            <a:extLst>
              <a:ext uri="{FF2B5EF4-FFF2-40B4-BE49-F238E27FC236}">
                <a16:creationId xmlns:a16="http://schemas.microsoft.com/office/drawing/2014/main" id="{D2A0B9A7-5101-038E-5D9B-9C7296D40E5D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2201092" y="2442936"/>
            <a:ext cx="18986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150;p43">
            <a:extLst>
              <a:ext uri="{FF2B5EF4-FFF2-40B4-BE49-F238E27FC236}">
                <a16:creationId xmlns:a16="http://schemas.microsoft.com/office/drawing/2014/main" id="{BB741039-12B5-565F-C481-C44F9E1A8587}"/>
              </a:ext>
            </a:extLst>
          </p:cNvPr>
          <p:cNvSpPr txBox="1">
            <a:spLocks/>
          </p:cNvSpPr>
          <p:nvPr/>
        </p:nvSpPr>
        <p:spPr>
          <a:xfrm>
            <a:off x="368068" y="389566"/>
            <a:ext cx="3524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th-TH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อุปกรณ์ที่ใช้</a:t>
            </a:r>
          </a:p>
        </p:txBody>
      </p:sp>
      <p:sp>
        <p:nvSpPr>
          <p:cNvPr id="46" name="Google Shape;1149;p43">
            <a:extLst>
              <a:ext uri="{FF2B5EF4-FFF2-40B4-BE49-F238E27FC236}">
                <a16:creationId xmlns:a16="http://schemas.microsoft.com/office/drawing/2014/main" id="{455CA75E-40E1-9A56-FDA8-049ACE76057E}"/>
              </a:ext>
            </a:extLst>
          </p:cNvPr>
          <p:cNvSpPr/>
          <p:nvPr/>
        </p:nvSpPr>
        <p:spPr>
          <a:xfrm>
            <a:off x="93226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147;p43">
            <a:extLst>
              <a:ext uri="{FF2B5EF4-FFF2-40B4-BE49-F238E27FC236}">
                <a16:creationId xmlns:a16="http://schemas.microsoft.com/office/drawing/2014/main" id="{A4813EEC-A6E0-6D05-87AD-990A2C000B80}"/>
              </a:ext>
            </a:extLst>
          </p:cNvPr>
          <p:cNvSpPr/>
          <p:nvPr/>
        </p:nvSpPr>
        <p:spPr>
          <a:xfrm>
            <a:off x="2390961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" name="Google Shape;1157;p43">
            <a:extLst>
              <a:ext uri="{FF2B5EF4-FFF2-40B4-BE49-F238E27FC236}">
                <a16:creationId xmlns:a16="http://schemas.microsoft.com/office/drawing/2014/main" id="{5DAF67CE-BC00-5980-6BAB-503F26432AF7}"/>
              </a:ext>
            </a:extLst>
          </p:cNvPr>
          <p:cNvGrpSpPr/>
          <p:nvPr/>
        </p:nvGrpSpPr>
        <p:grpSpPr>
          <a:xfrm rot="-5400000">
            <a:off x="3200802" y="3163749"/>
            <a:ext cx="488184" cy="1434905"/>
            <a:chOff x="456616" y="2161476"/>
            <a:chExt cx="289868" cy="852000"/>
          </a:xfrm>
        </p:grpSpPr>
        <p:sp>
          <p:nvSpPr>
            <p:cNvPr id="49" name="Google Shape;1158;p43">
              <a:extLst>
                <a:ext uri="{FF2B5EF4-FFF2-40B4-BE49-F238E27FC236}">
                  <a16:creationId xmlns:a16="http://schemas.microsoft.com/office/drawing/2014/main" id="{69E424A8-56E0-25A6-0B59-7E565D46E02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59;p43">
              <a:extLst>
                <a:ext uri="{FF2B5EF4-FFF2-40B4-BE49-F238E27FC236}">
                  <a16:creationId xmlns:a16="http://schemas.microsoft.com/office/drawing/2014/main" id="{0E82F5D4-404E-6FE2-4D29-76E9045E3417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60;p43">
              <a:extLst>
                <a:ext uri="{FF2B5EF4-FFF2-40B4-BE49-F238E27FC236}">
                  <a16:creationId xmlns:a16="http://schemas.microsoft.com/office/drawing/2014/main" id="{D51EF94F-AB03-DCD6-0CAB-37B3AB43678A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61;p43">
              <a:extLst>
                <a:ext uri="{FF2B5EF4-FFF2-40B4-BE49-F238E27FC236}">
                  <a16:creationId xmlns:a16="http://schemas.microsoft.com/office/drawing/2014/main" id="{B90E8B6A-09A6-30B6-C32B-2129A6389574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62;p43">
              <a:extLst>
                <a:ext uri="{FF2B5EF4-FFF2-40B4-BE49-F238E27FC236}">
                  <a16:creationId xmlns:a16="http://schemas.microsoft.com/office/drawing/2014/main" id="{5F6218D0-4E92-43CD-C2AA-8761ECB8505C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144;p43">
            <a:extLst>
              <a:ext uri="{FF2B5EF4-FFF2-40B4-BE49-F238E27FC236}">
                <a16:creationId xmlns:a16="http://schemas.microsoft.com/office/drawing/2014/main" id="{A0C8621F-0685-9481-EF6A-D9BDC7C05B98}"/>
              </a:ext>
            </a:extLst>
          </p:cNvPr>
          <p:cNvSpPr/>
          <p:nvPr/>
        </p:nvSpPr>
        <p:spPr>
          <a:xfrm>
            <a:off x="4685582" y="137942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" name="Google Shape;1163;p43">
            <a:extLst>
              <a:ext uri="{FF2B5EF4-FFF2-40B4-BE49-F238E27FC236}">
                <a16:creationId xmlns:a16="http://schemas.microsoft.com/office/drawing/2014/main" id="{75F1535C-6D44-E19D-19CE-0630F150B1AE}"/>
              </a:ext>
            </a:extLst>
          </p:cNvPr>
          <p:cNvGrpSpPr/>
          <p:nvPr/>
        </p:nvGrpSpPr>
        <p:grpSpPr>
          <a:xfrm rot="5400000">
            <a:off x="5495422" y="187782"/>
            <a:ext cx="488184" cy="1434905"/>
            <a:chOff x="456616" y="2161476"/>
            <a:chExt cx="289868" cy="852000"/>
          </a:xfrm>
        </p:grpSpPr>
        <p:sp>
          <p:nvSpPr>
            <p:cNvPr id="57" name="Google Shape;1164;p43">
              <a:extLst>
                <a:ext uri="{FF2B5EF4-FFF2-40B4-BE49-F238E27FC236}">
                  <a16:creationId xmlns:a16="http://schemas.microsoft.com/office/drawing/2014/main" id="{60490C7D-4C8A-CE55-71CC-3FF39D25762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65;p43">
              <a:extLst>
                <a:ext uri="{FF2B5EF4-FFF2-40B4-BE49-F238E27FC236}">
                  <a16:creationId xmlns:a16="http://schemas.microsoft.com/office/drawing/2014/main" id="{85D67A00-28D5-0737-352A-938C94447602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66;p43">
              <a:extLst>
                <a:ext uri="{FF2B5EF4-FFF2-40B4-BE49-F238E27FC236}">
                  <a16:creationId xmlns:a16="http://schemas.microsoft.com/office/drawing/2014/main" id="{341827F3-3C91-3817-7EF3-79F95EEAEE47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67;p43">
              <a:extLst>
                <a:ext uri="{FF2B5EF4-FFF2-40B4-BE49-F238E27FC236}">
                  <a16:creationId xmlns:a16="http://schemas.microsoft.com/office/drawing/2014/main" id="{579AEF91-B379-4652-EF75-12028510132F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8;p43">
              <a:extLst>
                <a:ext uri="{FF2B5EF4-FFF2-40B4-BE49-F238E27FC236}">
                  <a16:creationId xmlns:a16="http://schemas.microsoft.com/office/drawing/2014/main" id="{DA36A46D-1C72-512E-7324-7E03C7B7BEA1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145;p43">
            <a:extLst>
              <a:ext uri="{FF2B5EF4-FFF2-40B4-BE49-F238E27FC236}">
                <a16:creationId xmlns:a16="http://schemas.microsoft.com/office/drawing/2014/main" id="{00DA761D-F81E-3093-9233-552987E66A55}"/>
              </a:ext>
            </a:extLst>
          </p:cNvPr>
          <p:cNvSpPr/>
          <p:nvPr/>
        </p:nvSpPr>
        <p:spPr>
          <a:xfrm flipH="1">
            <a:off x="6983317" y="1377908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0" name="Picture 4" descr="สายไฟ jumper wire / Electronics Products Commnandrone's official store ขาย  Arduino">
            <a:extLst>
              <a:ext uri="{FF2B5EF4-FFF2-40B4-BE49-F238E27FC236}">
                <a16:creationId xmlns:a16="http://schemas.microsoft.com/office/drawing/2014/main" id="{5D9078E9-7811-3AC7-4258-1145DB82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76" y="1364860"/>
            <a:ext cx="2089601" cy="21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790B-564B-9F10-ECC1-11A6BD501F34}"/>
              </a:ext>
            </a:extLst>
          </p:cNvPr>
          <p:cNvSpPr txBox="1"/>
          <p:nvPr/>
        </p:nvSpPr>
        <p:spPr>
          <a:xfrm>
            <a:off x="5139028" y="430749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จอ 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OLED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pic>
        <p:nvPicPr>
          <p:cNvPr id="4102" name="Picture 6" descr="0.96นิ้ว Oled สีขาวโหมดการแสดงผล128x64 Oled Lcd Led I2c Iic Spi 7pin  ไดร์เวอร์ชิป Ssd1306 - Buy 7pin 0.96นิ้ว Oled Display 12864 Ssd1306 Spi Iic  Serial หน้าจอ Lcd โหมด,0.96 &quot;สีขาว0.96นิ้ว Oled โหมด128x64 Oled Lcd Led">
            <a:extLst>
              <a:ext uri="{FF2B5EF4-FFF2-40B4-BE49-F238E27FC236}">
                <a16:creationId xmlns:a16="http://schemas.microsoft.com/office/drawing/2014/main" id="{EDC841E6-610E-3FAF-93BB-6BE8F0467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" r="6434" b="13601"/>
          <a:stretch/>
        </p:blipFill>
        <p:spPr bwMode="auto">
          <a:xfrm>
            <a:off x="4694491" y="1532601"/>
            <a:ext cx="2090043" cy="18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6EB821-05EB-F525-3DEA-0B1E3EBD9898}"/>
              </a:ext>
            </a:extLst>
          </p:cNvPr>
          <p:cNvSpPr txBox="1"/>
          <p:nvPr/>
        </p:nvSpPr>
        <p:spPr>
          <a:xfrm>
            <a:off x="7221078" y="4030590"/>
            <a:ext cx="1666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BC547</a:t>
            </a:r>
          </a:p>
          <a:p>
            <a:pPr algn="ctr"/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จำนวน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2 </a:t>
            </a:r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ตัว</a:t>
            </a:r>
          </a:p>
        </p:txBody>
      </p:sp>
      <p:pic>
        <p:nvPicPr>
          <p:cNvPr id="2" name="Picture 2" descr="L7805CV LM7805 KA7805 7805 5V Positive Voltage Regulator | Shopee Thailand">
            <a:extLst>
              <a:ext uri="{FF2B5EF4-FFF2-40B4-BE49-F238E27FC236}">
                <a16:creationId xmlns:a16="http://schemas.microsoft.com/office/drawing/2014/main" id="{6178EAF6-98F6-9E1E-5F8E-639A8CE4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" y="1389003"/>
            <a:ext cx="2107866" cy="21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ใหม่45v 0.1a ทรานซิสเตอร์ Npn Bc547 - Buy Bc547 ราคา,Bc547 Smd,Bc547b  Product on Alibaba.com">
            <a:extLst>
              <a:ext uri="{FF2B5EF4-FFF2-40B4-BE49-F238E27FC236}">
                <a16:creationId xmlns:a16="http://schemas.microsoft.com/office/drawing/2014/main" id="{BE00D621-AFA0-CAB3-BC17-0525D312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260" y="1364053"/>
            <a:ext cx="2107866" cy="21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4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6D824EAF-1D75-5D15-AAB1-08962DBD7E2A}"/>
              </a:ext>
            </a:extLst>
          </p:cNvPr>
          <p:cNvSpPr txBox="1"/>
          <p:nvPr/>
        </p:nvSpPr>
        <p:spPr>
          <a:xfrm>
            <a:off x="2526551" y="4073353"/>
            <a:ext cx="18366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ถ่าน 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9V </a:t>
            </a:r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และสายต่อขั้วถ่าน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790E9-1B83-C38E-01B7-CB0FFCD6FC72}"/>
              </a:ext>
            </a:extLst>
          </p:cNvPr>
          <p:cNvSpPr txBox="1"/>
          <p:nvPr/>
        </p:nvSpPr>
        <p:spPr>
          <a:xfrm>
            <a:off x="4495714" y="4073354"/>
            <a:ext cx="26586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4.7 </a:t>
            </a:r>
            <a:r>
              <a:rPr lang="en-US" sz="28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kOhm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Resistor</a:t>
            </a:r>
          </a:p>
          <a:p>
            <a:pPr algn="ctr"/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จำนวน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2 </a:t>
            </a:r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ตัว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215ABD-5C53-FF3A-324A-4FF851A772D8}"/>
              </a:ext>
            </a:extLst>
          </p:cNvPr>
          <p:cNvSpPr txBox="1"/>
          <p:nvPr/>
        </p:nvSpPr>
        <p:spPr>
          <a:xfrm>
            <a:off x="7323381" y="4066977"/>
            <a:ext cx="14277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10 </a:t>
            </a:r>
            <a:r>
              <a:rPr lang="en-US" sz="28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kOhm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Resistor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cxnSp>
        <p:nvCxnSpPr>
          <p:cNvPr id="57" name="Google Shape;1143;p43">
            <a:extLst>
              <a:ext uri="{FF2B5EF4-FFF2-40B4-BE49-F238E27FC236}">
                <a16:creationId xmlns:a16="http://schemas.microsoft.com/office/drawing/2014/main" id="{0E56D0DC-DAF8-A3BB-6CAA-B2F5CA9193B3}"/>
              </a:ext>
            </a:extLst>
          </p:cNvPr>
          <p:cNvCxnSpPr>
            <a:stCxn id="69" idx="3"/>
            <a:endCxn id="76" idx="3"/>
          </p:cNvCxnSpPr>
          <p:nvPr/>
        </p:nvCxnSpPr>
        <p:spPr>
          <a:xfrm flipV="1">
            <a:off x="6793448" y="2431841"/>
            <a:ext cx="189869" cy="151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146;p43">
            <a:extLst>
              <a:ext uri="{FF2B5EF4-FFF2-40B4-BE49-F238E27FC236}">
                <a16:creationId xmlns:a16="http://schemas.microsoft.com/office/drawing/2014/main" id="{50857231-CBF7-A21E-0F32-EE4A454674CD}"/>
              </a:ext>
            </a:extLst>
          </p:cNvPr>
          <p:cNvCxnSpPr>
            <a:stCxn id="62" idx="3"/>
            <a:endCxn id="69" idx="1"/>
          </p:cNvCxnSpPr>
          <p:nvPr/>
        </p:nvCxnSpPr>
        <p:spPr>
          <a:xfrm flipV="1">
            <a:off x="4498827" y="2433356"/>
            <a:ext cx="186755" cy="958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148;p43">
            <a:extLst>
              <a:ext uri="{FF2B5EF4-FFF2-40B4-BE49-F238E27FC236}">
                <a16:creationId xmlns:a16="http://schemas.microsoft.com/office/drawing/2014/main" id="{5DFB1541-B9CB-D0BA-D5FE-154AD6AD6F13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2201092" y="2442936"/>
            <a:ext cx="18986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150;p43">
            <a:extLst>
              <a:ext uri="{FF2B5EF4-FFF2-40B4-BE49-F238E27FC236}">
                <a16:creationId xmlns:a16="http://schemas.microsoft.com/office/drawing/2014/main" id="{9D7DF75E-0C8D-FA71-DCB7-CDA49C46E48A}"/>
              </a:ext>
            </a:extLst>
          </p:cNvPr>
          <p:cNvSpPr txBox="1">
            <a:spLocks/>
          </p:cNvSpPr>
          <p:nvPr/>
        </p:nvSpPr>
        <p:spPr>
          <a:xfrm>
            <a:off x="368068" y="389566"/>
            <a:ext cx="3524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th-TH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อุปกรณ์ที่ใช้</a:t>
            </a:r>
          </a:p>
        </p:txBody>
      </p:sp>
      <p:sp>
        <p:nvSpPr>
          <p:cNvPr id="61" name="Google Shape;1149;p43">
            <a:extLst>
              <a:ext uri="{FF2B5EF4-FFF2-40B4-BE49-F238E27FC236}">
                <a16:creationId xmlns:a16="http://schemas.microsoft.com/office/drawing/2014/main" id="{F6F06747-59CE-4B6A-1038-44FBE41BB4E8}"/>
              </a:ext>
            </a:extLst>
          </p:cNvPr>
          <p:cNvSpPr/>
          <p:nvPr/>
        </p:nvSpPr>
        <p:spPr>
          <a:xfrm>
            <a:off x="93226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1147;p43">
            <a:extLst>
              <a:ext uri="{FF2B5EF4-FFF2-40B4-BE49-F238E27FC236}">
                <a16:creationId xmlns:a16="http://schemas.microsoft.com/office/drawing/2014/main" id="{A8FA3020-51CE-9DC1-F36A-092BD882A7B6}"/>
              </a:ext>
            </a:extLst>
          </p:cNvPr>
          <p:cNvSpPr/>
          <p:nvPr/>
        </p:nvSpPr>
        <p:spPr>
          <a:xfrm>
            <a:off x="2390961" y="138900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" name="Google Shape;1157;p43">
            <a:extLst>
              <a:ext uri="{FF2B5EF4-FFF2-40B4-BE49-F238E27FC236}">
                <a16:creationId xmlns:a16="http://schemas.microsoft.com/office/drawing/2014/main" id="{75732F3D-4A0A-FE89-3E05-8B5CA97688DF}"/>
              </a:ext>
            </a:extLst>
          </p:cNvPr>
          <p:cNvGrpSpPr/>
          <p:nvPr/>
        </p:nvGrpSpPr>
        <p:grpSpPr>
          <a:xfrm rot="-5400000">
            <a:off x="3200802" y="3163749"/>
            <a:ext cx="488184" cy="1434905"/>
            <a:chOff x="456616" y="2161476"/>
            <a:chExt cx="289868" cy="852000"/>
          </a:xfrm>
        </p:grpSpPr>
        <p:sp>
          <p:nvSpPr>
            <p:cNvPr id="64" name="Google Shape;1158;p43">
              <a:extLst>
                <a:ext uri="{FF2B5EF4-FFF2-40B4-BE49-F238E27FC236}">
                  <a16:creationId xmlns:a16="http://schemas.microsoft.com/office/drawing/2014/main" id="{41BA7657-7661-E178-4F76-336FBBE04CCA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59;p43">
              <a:extLst>
                <a:ext uri="{FF2B5EF4-FFF2-40B4-BE49-F238E27FC236}">
                  <a16:creationId xmlns:a16="http://schemas.microsoft.com/office/drawing/2014/main" id="{1421B4A5-7CFB-D7AF-AA81-CAD7C96038EF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60;p43">
              <a:extLst>
                <a:ext uri="{FF2B5EF4-FFF2-40B4-BE49-F238E27FC236}">
                  <a16:creationId xmlns:a16="http://schemas.microsoft.com/office/drawing/2014/main" id="{50BD4EB0-9598-10ED-D8DB-05171B8472C5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1;p43">
              <a:extLst>
                <a:ext uri="{FF2B5EF4-FFF2-40B4-BE49-F238E27FC236}">
                  <a16:creationId xmlns:a16="http://schemas.microsoft.com/office/drawing/2014/main" id="{41D83BC6-EC62-55A1-C4E9-1C5EE299C99D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62;p43">
              <a:extLst>
                <a:ext uri="{FF2B5EF4-FFF2-40B4-BE49-F238E27FC236}">
                  <a16:creationId xmlns:a16="http://schemas.microsoft.com/office/drawing/2014/main" id="{4E490852-BCA5-BE45-210F-3079003C0FB2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1144;p43">
            <a:extLst>
              <a:ext uri="{FF2B5EF4-FFF2-40B4-BE49-F238E27FC236}">
                <a16:creationId xmlns:a16="http://schemas.microsoft.com/office/drawing/2014/main" id="{8499E5CB-1395-D400-0161-FF24CC10B095}"/>
              </a:ext>
            </a:extLst>
          </p:cNvPr>
          <p:cNvSpPr/>
          <p:nvPr/>
        </p:nvSpPr>
        <p:spPr>
          <a:xfrm>
            <a:off x="4685582" y="1379423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" name="Google Shape;1163;p43">
            <a:extLst>
              <a:ext uri="{FF2B5EF4-FFF2-40B4-BE49-F238E27FC236}">
                <a16:creationId xmlns:a16="http://schemas.microsoft.com/office/drawing/2014/main" id="{109D407A-E86F-A317-FB13-AFE15B949CE7}"/>
              </a:ext>
            </a:extLst>
          </p:cNvPr>
          <p:cNvGrpSpPr/>
          <p:nvPr/>
        </p:nvGrpSpPr>
        <p:grpSpPr>
          <a:xfrm rot="5400000">
            <a:off x="5495422" y="187782"/>
            <a:ext cx="488184" cy="1434905"/>
            <a:chOff x="456616" y="2161476"/>
            <a:chExt cx="289868" cy="852000"/>
          </a:xfrm>
        </p:grpSpPr>
        <p:sp>
          <p:nvSpPr>
            <p:cNvPr id="71" name="Google Shape;1164;p43">
              <a:extLst>
                <a:ext uri="{FF2B5EF4-FFF2-40B4-BE49-F238E27FC236}">
                  <a16:creationId xmlns:a16="http://schemas.microsoft.com/office/drawing/2014/main" id="{14CD9130-9B55-D8CF-1C57-F88D2E9105FC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65;p43">
              <a:extLst>
                <a:ext uri="{FF2B5EF4-FFF2-40B4-BE49-F238E27FC236}">
                  <a16:creationId xmlns:a16="http://schemas.microsoft.com/office/drawing/2014/main" id="{252FF939-85AA-F2D6-6035-B0CBFDE852AD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3">
              <a:extLst>
                <a:ext uri="{FF2B5EF4-FFF2-40B4-BE49-F238E27FC236}">
                  <a16:creationId xmlns:a16="http://schemas.microsoft.com/office/drawing/2014/main" id="{1F1AD53B-FA34-E284-C830-E37288EE5129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7;p43">
              <a:extLst>
                <a:ext uri="{FF2B5EF4-FFF2-40B4-BE49-F238E27FC236}">
                  <a16:creationId xmlns:a16="http://schemas.microsoft.com/office/drawing/2014/main" id="{359FEBC0-2F98-EBA8-5495-E5B3EB96E01C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68;p43">
              <a:extLst>
                <a:ext uri="{FF2B5EF4-FFF2-40B4-BE49-F238E27FC236}">
                  <a16:creationId xmlns:a16="http://schemas.microsoft.com/office/drawing/2014/main" id="{6950C3B1-4DAC-7016-22BF-2FAE66EFECA2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145;p43">
            <a:extLst>
              <a:ext uri="{FF2B5EF4-FFF2-40B4-BE49-F238E27FC236}">
                <a16:creationId xmlns:a16="http://schemas.microsoft.com/office/drawing/2014/main" id="{3D5F34FA-9EC1-43EB-9CC3-000DCDCACABB}"/>
              </a:ext>
            </a:extLst>
          </p:cNvPr>
          <p:cNvSpPr/>
          <p:nvPr/>
        </p:nvSpPr>
        <p:spPr>
          <a:xfrm flipH="1">
            <a:off x="6983317" y="1377908"/>
            <a:ext cx="2107866" cy="21078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E-Projects 10EP5144K70 4.7k Ohm Resistors, 1/4 W, 5% (Pack of 10):  Amazon.com: Industrial &amp; Scientific">
            <a:extLst>
              <a:ext uri="{FF2B5EF4-FFF2-40B4-BE49-F238E27FC236}">
                <a16:creationId xmlns:a16="http://schemas.microsoft.com/office/drawing/2014/main" id="{9B8A5378-9E21-B267-9F33-F5C99CBD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8" y="1379817"/>
            <a:ext cx="2123719" cy="210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-Projects 100EP51210K0 10k Ohm Resistors, 1/2 W, 5% (Pack of 100):  Amazon.com: Industrial &amp; Scientific">
            <a:extLst>
              <a:ext uri="{FF2B5EF4-FFF2-40B4-BE49-F238E27FC236}">
                <a16:creationId xmlns:a16="http://schemas.microsoft.com/office/drawing/2014/main" id="{340966EB-7C78-EAA5-E984-ACECF989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90" y="1389003"/>
            <a:ext cx="2095255" cy="20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frared LED 840nm - Invent Electronics">
            <a:extLst>
              <a:ext uri="{FF2B5EF4-FFF2-40B4-BE49-F238E27FC236}">
                <a16:creationId xmlns:a16="http://schemas.microsoft.com/office/drawing/2014/main" id="{774A4ADD-1D2C-161C-F627-14A30EB6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8" y="1391950"/>
            <a:ext cx="2106164" cy="210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6E02DE-66FA-FBA1-A860-C681142045BF}"/>
              </a:ext>
            </a:extLst>
          </p:cNvPr>
          <p:cNvSpPr txBox="1"/>
          <p:nvPr/>
        </p:nvSpPr>
        <p:spPr>
          <a:xfrm>
            <a:off x="228816" y="4282420"/>
            <a:ext cx="183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infrared </a:t>
            </a:r>
            <a:r>
              <a:rPr lang="en-US" sz="2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LED</a:t>
            </a:r>
            <a:endParaRPr lang="th-TH" sz="28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pic>
        <p:nvPicPr>
          <p:cNvPr id="3082" name="Picture 10" descr="♕ขั้วถ่าน 9v ถ่าน 9 โวลท์ ขั้วถ่านก้อนเหลี่ยม ขั้วถ่านเหลี่ยม ( Battery  Holder Snap Connector for 9v Battery )ღ | Shopee Thailand">
            <a:extLst>
              <a:ext uri="{FF2B5EF4-FFF2-40B4-BE49-F238E27FC236}">
                <a16:creationId xmlns:a16="http://schemas.microsoft.com/office/drawing/2014/main" id="{78CDC3FF-2250-9530-7AC1-3166D5FF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25" y="1403390"/>
            <a:ext cx="2093479" cy="2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2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5948" y="286765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การเชื่อมต่อของโครงงาน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2294" name="Google Shape;2294;p52"/>
          <p:cNvSpPr/>
          <p:nvPr/>
        </p:nvSpPr>
        <p:spPr>
          <a:xfrm>
            <a:off x="144569" y="1703083"/>
            <a:ext cx="4254883" cy="308129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95" name="Google Shape;2295;p52"/>
          <p:cNvGrpSpPr/>
          <p:nvPr/>
        </p:nvGrpSpPr>
        <p:grpSpPr>
          <a:xfrm rot="5400000">
            <a:off x="2072339" y="32953"/>
            <a:ext cx="483238" cy="2404613"/>
            <a:chOff x="456616" y="2161476"/>
            <a:chExt cx="289868" cy="852000"/>
          </a:xfrm>
        </p:grpSpPr>
        <p:sp>
          <p:nvSpPr>
            <p:cNvPr id="2296" name="Google Shape;2296;p5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52"/>
          <p:cNvGrpSpPr/>
          <p:nvPr/>
        </p:nvGrpSpPr>
        <p:grpSpPr>
          <a:xfrm rot="5400000">
            <a:off x="2496676" y="2785270"/>
            <a:ext cx="4269429" cy="447032"/>
            <a:chOff x="4783909" y="2518498"/>
            <a:chExt cx="3136841" cy="328444"/>
          </a:xfrm>
        </p:grpSpPr>
        <p:cxnSp>
          <p:nvCxnSpPr>
            <p:cNvPr id="2309" name="Google Shape;2309;p52"/>
            <p:cNvCxnSpPr/>
            <p:nvPr/>
          </p:nvCxnSpPr>
          <p:spPr>
            <a:xfrm rot="-5400000">
              <a:off x="6445200" y="1207175"/>
              <a:ext cx="2100" cy="29490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310" name="Google Shape;2310;p52"/>
            <p:cNvSpPr/>
            <p:nvPr/>
          </p:nvSpPr>
          <p:spPr>
            <a:xfrm>
              <a:off x="4783909" y="2518498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4816551" y="2552117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4853163" y="2588729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5549842" y="2636211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295;p52">
            <a:extLst>
              <a:ext uri="{FF2B5EF4-FFF2-40B4-BE49-F238E27FC236}">
                <a16:creationId xmlns:a16="http://schemas.microsoft.com/office/drawing/2014/main" id="{63C5521A-47D9-4EA2-F41C-627605CF0510}"/>
              </a:ext>
            </a:extLst>
          </p:cNvPr>
          <p:cNvGrpSpPr/>
          <p:nvPr/>
        </p:nvGrpSpPr>
        <p:grpSpPr>
          <a:xfrm rot="5400000">
            <a:off x="6695215" y="3901"/>
            <a:ext cx="483238" cy="2404613"/>
            <a:chOff x="456616" y="2161476"/>
            <a:chExt cx="289868" cy="852000"/>
          </a:xfrm>
        </p:grpSpPr>
        <p:sp>
          <p:nvSpPr>
            <p:cNvPr id="58" name="Google Shape;2296;p52">
              <a:extLst>
                <a:ext uri="{FF2B5EF4-FFF2-40B4-BE49-F238E27FC236}">
                  <a16:creationId xmlns:a16="http://schemas.microsoft.com/office/drawing/2014/main" id="{55850572-13AC-E77F-E1C6-3FC58BFD53D8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7;p52">
              <a:extLst>
                <a:ext uri="{FF2B5EF4-FFF2-40B4-BE49-F238E27FC236}">
                  <a16:creationId xmlns:a16="http://schemas.microsoft.com/office/drawing/2014/main" id="{39F6229D-8006-AFB9-FD34-CEDF6973CA42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8;p52">
              <a:extLst>
                <a:ext uri="{FF2B5EF4-FFF2-40B4-BE49-F238E27FC236}">
                  <a16:creationId xmlns:a16="http://schemas.microsoft.com/office/drawing/2014/main" id="{04B87CE3-F7CC-0353-7BAC-442988C35ECB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99;p52">
              <a:extLst>
                <a:ext uri="{FF2B5EF4-FFF2-40B4-BE49-F238E27FC236}">
                  <a16:creationId xmlns:a16="http://schemas.microsoft.com/office/drawing/2014/main" id="{ED82EED4-E4C9-36BC-E351-FCB2E4579C6A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00;p52">
              <a:extLst>
                <a:ext uri="{FF2B5EF4-FFF2-40B4-BE49-F238E27FC236}">
                  <a16:creationId xmlns:a16="http://schemas.microsoft.com/office/drawing/2014/main" id="{4DF4E318-A1A0-2EE2-751A-99A35F657F08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26DF5EB-B66A-EDBE-7DFF-1C35B72F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00" y="1723331"/>
            <a:ext cx="4124078" cy="3133404"/>
          </a:xfrm>
          <a:prstGeom prst="rect">
            <a:avLst/>
          </a:prstGeom>
        </p:spPr>
      </p:pic>
      <p:sp>
        <p:nvSpPr>
          <p:cNvPr id="56" name="Google Shape;2294;p52">
            <a:extLst>
              <a:ext uri="{FF2B5EF4-FFF2-40B4-BE49-F238E27FC236}">
                <a16:creationId xmlns:a16="http://schemas.microsoft.com/office/drawing/2014/main" id="{F9A75588-FEEC-A3C0-3737-515266392917}"/>
              </a:ext>
            </a:extLst>
          </p:cNvPr>
          <p:cNvSpPr/>
          <p:nvPr/>
        </p:nvSpPr>
        <p:spPr>
          <a:xfrm>
            <a:off x="4854907" y="1703082"/>
            <a:ext cx="4163855" cy="315365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F7A8D3-3C9D-5992-9D00-540CB3A2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8" y="1723331"/>
            <a:ext cx="4282637" cy="30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5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2779077" y="133081"/>
            <a:ext cx="3612333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วงจรของโครงงาน</a:t>
            </a:r>
            <a:endParaRPr sz="44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grpSp>
        <p:nvGrpSpPr>
          <p:cNvPr id="973" name="Google Shape;973;p36"/>
          <p:cNvGrpSpPr/>
          <p:nvPr/>
        </p:nvGrpSpPr>
        <p:grpSpPr>
          <a:xfrm rot="5400000">
            <a:off x="4427066" y="629918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6"/>
          <p:cNvGrpSpPr/>
          <p:nvPr/>
        </p:nvGrpSpPr>
        <p:grpSpPr>
          <a:xfrm rot="5400000">
            <a:off x="4421419" y="4370781"/>
            <a:ext cx="289868" cy="852000"/>
            <a:chOff x="456616" y="2161476"/>
            <a:chExt cx="289868" cy="852000"/>
          </a:xfrm>
        </p:grpSpPr>
        <p:sp>
          <p:nvSpPr>
            <p:cNvPr id="980" name="Google Shape;980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2BC3A-A909-A4C2-628C-65FBF769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1" y="1316509"/>
            <a:ext cx="7213961" cy="31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63944" y="3370105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การวิเคราะห์วงจร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6773" y="1227573"/>
            <a:ext cx="1330451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th-TH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4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3050561" y="4118098"/>
            <a:ext cx="306593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244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60"/>
          <p:cNvSpPr txBox="1">
            <a:spLocks noGrp="1"/>
          </p:cNvSpPr>
          <p:nvPr>
            <p:ph type="title"/>
          </p:nvPr>
        </p:nvSpPr>
        <p:spPr>
          <a:xfrm>
            <a:off x="1590383" y="18515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วิธีการวิเคราะห์วงจรอิเล็กทรอนิกส์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27" name="Google Shape;2294;p52">
            <a:extLst>
              <a:ext uri="{FF2B5EF4-FFF2-40B4-BE49-F238E27FC236}">
                <a16:creationId xmlns:a16="http://schemas.microsoft.com/office/drawing/2014/main" id="{D1CEBBDA-BA3E-ED97-DAD7-2143FB8BE0BF}"/>
              </a:ext>
            </a:extLst>
          </p:cNvPr>
          <p:cNvSpPr/>
          <p:nvPr/>
        </p:nvSpPr>
        <p:spPr>
          <a:xfrm>
            <a:off x="282905" y="1119096"/>
            <a:ext cx="8684362" cy="373827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E1B883-E667-D6B3-E649-5262D412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5" y="1119096"/>
            <a:ext cx="8684362" cy="37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B3CAAA-A524-C4B7-D4F1-B6326DE51DB8}"/>
              </a:ext>
            </a:extLst>
          </p:cNvPr>
          <p:cNvSpPr/>
          <p:nvPr/>
        </p:nvSpPr>
        <p:spPr>
          <a:xfrm>
            <a:off x="1897956" y="1198708"/>
            <a:ext cx="2036269" cy="11602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1B12E-84D9-F5DF-65D4-F3BB691FC937}"/>
              </a:ext>
            </a:extLst>
          </p:cNvPr>
          <p:cNvSpPr txBox="1"/>
          <p:nvPr/>
        </p:nvSpPr>
        <p:spPr>
          <a:xfrm>
            <a:off x="1959217" y="684904"/>
            <a:ext cx="196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การขยายสัญญาณ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25B96F-7898-8864-E28E-49A678C81FA5}"/>
              </a:ext>
            </a:extLst>
          </p:cNvPr>
          <p:cNvSpPr/>
          <p:nvPr/>
        </p:nvSpPr>
        <p:spPr>
          <a:xfrm rot="20209197">
            <a:off x="3862393" y="886789"/>
            <a:ext cx="143661" cy="324204"/>
          </a:xfrm>
          <a:custGeom>
            <a:avLst/>
            <a:gdLst>
              <a:gd name="connsiteX0" fmla="*/ 76840 w 124941"/>
              <a:gd name="connsiteY0" fmla="*/ 201347 h 201347"/>
              <a:gd name="connsiteX1" fmla="*/ 99892 w 124941"/>
              <a:gd name="connsiteY1" fmla="*/ 70719 h 201347"/>
              <a:gd name="connsiteX2" fmla="*/ 15368 w 124941"/>
              <a:gd name="connsiteY2" fmla="*/ 78403 h 201347"/>
              <a:gd name="connsiteX3" fmla="*/ 122944 w 124941"/>
              <a:gd name="connsiteY3" fmla="*/ 93771 h 201347"/>
              <a:gd name="connsiteX4" fmla="*/ 107576 w 124941"/>
              <a:gd name="connsiteY4" fmla="*/ 70719 h 201347"/>
              <a:gd name="connsiteX5" fmla="*/ 53788 w 124941"/>
              <a:gd name="connsiteY5" fmla="*/ 1562 h 201347"/>
              <a:gd name="connsiteX6" fmla="*/ 0 w 124941"/>
              <a:gd name="connsiteY6" fmla="*/ 1562 h 20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941" h="201347">
                <a:moveTo>
                  <a:pt x="76840" y="201347"/>
                </a:moveTo>
                <a:cubicBezTo>
                  <a:pt x="102237" y="169601"/>
                  <a:pt x="155212" y="121429"/>
                  <a:pt x="99892" y="70719"/>
                </a:cubicBezTo>
                <a:cubicBezTo>
                  <a:pt x="79037" y="51602"/>
                  <a:pt x="43543" y="75842"/>
                  <a:pt x="15368" y="78403"/>
                </a:cubicBezTo>
                <a:cubicBezTo>
                  <a:pt x="47008" y="120589"/>
                  <a:pt x="45037" y="137053"/>
                  <a:pt x="122944" y="93771"/>
                </a:cubicBezTo>
                <a:cubicBezTo>
                  <a:pt x="131017" y="89286"/>
                  <a:pt x="112327" y="78638"/>
                  <a:pt x="107576" y="70719"/>
                </a:cubicBezTo>
                <a:cubicBezTo>
                  <a:pt x="98877" y="56220"/>
                  <a:pt x="82118" y="7228"/>
                  <a:pt x="53788" y="1562"/>
                </a:cubicBezTo>
                <a:cubicBezTo>
                  <a:pt x="36207" y="-1954"/>
                  <a:pt x="17929" y="1562"/>
                  <a:pt x="0" y="1562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F7DA1-4D28-699B-29E9-1A42D3BF32BC}"/>
              </a:ext>
            </a:extLst>
          </p:cNvPr>
          <p:cNvSpPr/>
          <p:nvPr/>
        </p:nvSpPr>
        <p:spPr>
          <a:xfrm>
            <a:off x="6354696" y="1621330"/>
            <a:ext cx="2289842" cy="285846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E07C6-D571-A13A-780F-AAF43E43DEE2}"/>
              </a:ext>
            </a:extLst>
          </p:cNvPr>
          <p:cNvSpPr txBox="1"/>
          <p:nvPr/>
        </p:nvSpPr>
        <p:spPr>
          <a:xfrm>
            <a:off x="6516060" y="1097242"/>
            <a:ext cx="196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accent2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การรับสัญญาณ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C49EFC-2B84-137B-F6E6-8A8A412E8FA5}"/>
              </a:ext>
            </a:extLst>
          </p:cNvPr>
          <p:cNvSpPr/>
          <p:nvPr/>
        </p:nvSpPr>
        <p:spPr>
          <a:xfrm rot="19478831">
            <a:off x="8243378" y="1297083"/>
            <a:ext cx="109668" cy="277539"/>
          </a:xfrm>
          <a:custGeom>
            <a:avLst/>
            <a:gdLst>
              <a:gd name="connsiteX0" fmla="*/ 76840 w 124941"/>
              <a:gd name="connsiteY0" fmla="*/ 201347 h 201347"/>
              <a:gd name="connsiteX1" fmla="*/ 99892 w 124941"/>
              <a:gd name="connsiteY1" fmla="*/ 70719 h 201347"/>
              <a:gd name="connsiteX2" fmla="*/ 15368 w 124941"/>
              <a:gd name="connsiteY2" fmla="*/ 78403 h 201347"/>
              <a:gd name="connsiteX3" fmla="*/ 122944 w 124941"/>
              <a:gd name="connsiteY3" fmla="*/ 93771 h 201347"/>
              <a:gd name="connsiteX4" fmla="*/ 107576 w 124941"/>
              <a:gd name="connsiteY4" fmla="*/ 70719 h 201347"/>
              <a:gd name="connsiteX5" fmla="*/ 53788 w 124941"/>
              <a:gd name="connsiteY5" fmla="*/ 1562 h 201347"/>
              <a:gd name="connsiteX6" fmla="*/ 0 w 124941"/>
              <a:gd name="connsiteY6" fmla="*/ 1562 h 20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941" h="201347">
                <a:moveTo>
                  <a:pt x="76840" y="201347"/>
                </a:moveTo>
                <a:cubicBezTo>
                  <a:pt x="102237" y="169601"/>
                  <a:pt x="155212" y="121429"/>
                  <a:pt x="99892" y="70719"/>
                </a:cubicBezTo>
                <a:cubicBezTo>
                  <a:pt x="79037" y="51602"/>
                  <a:pt x="43543" y="75842"/>
                  <a:pt x="15368" y="78403"/>
                </a:cubicBezTo>
                <a:cubicBezTo>
                  <a:pt x="47008" y="120589"/>
                  <a:pt x="45037" y="137053"/>
                  <a:pt x="122944" y="93771"/>
                </a:cubicBezTo>
                <a:cubicBezTo>
                  <a:pt x="131017" y="89286"/>
                  <a:pt x="112327" y="78638"/>
                  <a:pt x="107576" y="70719"/>
                </a:cubicBezTo>
                <a:cubicBezTo>
                  <a:pt x="98877" y="56220"/>
                  <a:pt x="82118" y="7228"/>
                  <a:pt x="53788" y="1562"/>
                </a:cubicBezTo>
                <a:cubicBezTo>
                  <a:pt x="36207" y="-1954"/>
                  <a:pt x="17929" y="1562"/>
                  <a:pt x="0" y="1562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D099A-9063-E957-F02C-B0039B2D2D74}"/>
              </a:ext>
            </a:extLst>
          </p:cNvPr>
          <p:cNvSpPr txBox="1"/>
          <p:nvPr/>
        </p:nvSpPr>
        <p:spPr>
          <a:xfrm>
            <a:off x="6654585" y="1707176"/>
            <a:ext cx="104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solidFill>
                  <a:schemeClr val="accent2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infrared </a:t>
            </a:r>
            <a:r>
              <a:rPr lang="en-US" sz="1400" dirty="0">
                <a:solidFill>
                  <a:schemeClr val="accent2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LED</a:t>
            </a:r>
            <a:endParaRPr lang="th-TH" sz="1400" dirty="0">
              <a:solidFill>
                <a:schemeClr val="accent2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475D7-1228-4A67-CF4F-741FFB4FD012}"/>
              </a:ext>
            </a:extLst>
          </p:cNvPr>
          <p:cNvSpPr txBox="1"/>
          <p:nvPr/>
        </p:nvSpPr>
        <p:spPr>
          <a:xfrm>
            <a:off x="7811282" y="1853253"/>
            <a:ext cx="723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RED</a:t>
            </a:r>
            <a:r>
              <a:rPr lang="th-TH" sz="1400" dirty="0">
                <a:solidFill>
                  <a:srgbClr val="C00000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LED</a:t>
            </a:r>
            <a:endParaRPr lang="th-TH" sz="1400" dirty="0">
              <a:solidFill>
                <a:srgbClr val="C00000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9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60"/>
          <p:cNvSpPr txBox="1">
            <a:spLocks noGrp="1"/>
          </p:cNvSpPr>
          <p:nvPr>
            <p:ph type="title"/>
          </p:nvPr>
        </p:nvSpPr>
        <p:spPr>
          <a:xfrm>
            <a:off x="1590383" y="286127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วิธีการวิเคราะห์วงจรอิเล็กทรอนิกส์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27" name="Google Shape;2294;p52">
            <a:extLst>
              <a:ext uri="{FF2B5EF4-FFF2-40B4-BE49-F238E27FC236}">
                <a16:creationId xmlns:a16="http://schemas.microsoft.com/office/drawing/2014/main" id="{D1CEBBDA-BA3E-ED97-DAD7-2143FB8BE0BF}"/>
              </a:ext>
            </a:extLst>
          </p:cNvPr>
          <p:cNvSpPr/>
          <p:nvPr/>
        </p:nvSpPr>
        <p:spPr>
          <a:xfrm>
            <a:off x="621002" y="1242041"/>
            <a:ext cx="4163855" cy="333922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294;p52">
            <a:extLst>
              <a:ext uri="{FF2B5EF4-FFF2-40B4-BE49-F238E27FC236}">
                <a16:creationId xmlns:a16="http://schemas.microsoft.com/office/drawing/2014/main" id="{4E7BEF83-F757-81A9-FCCD-0C93A263E9A2}"/>
              </a:ext>
            </a:extLst>
          </p:cNvPr>
          <p:cNvSpPr/>
          <p:nvPr/>
        </p:nvSpPr>
        <p:spPr>
          <a:xfrm>
            <a:off x="5035337" y="1242040"/>
            <a:ext cx="3347943" cy="333922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lgDash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CCE3EB-FE77-79C8-5EF9-B4779C289631}"/>
              </a:ext>
            </a:extLst>
          </p:cNvPr>
          <p:cNvSpPr txBox="1"/>
          <p:nvPr/>
        </p:nvSpPr>
        <p:spPr>
          <a:xfrm>
            <a:off x="5203495" y="1560902"/>
            <a:ext cx="2650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วัดค่า </a:t>
            </a:r>
            <a:r>
              <a:rPr lang="en-US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Vin / </a:t>
            </a:r>
            <a:r>
              <a:rPr lang="en-US" sz="3200" dirty="0" err="1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Vout</a:t>
            </a:r>
            <a:r>
              <a:rPr lang="en-US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  <a:endParaRPr lang="th-TH" sz="32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BCB8A-3F09-F662-3C46-5222E98323A7}"/>
              </a:ext>
            </a:extLst>
          </p:cNvPr>
          <p:cNvSpPr txBox="1"/>
          <p:nvPr/>
        </p:nvSpPr>
        <p:spPr>
          <a:xfrm>
            <a:off x="5203495" y="2208358"/>
            <a:ext cx="3496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ที่เข้ามา 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Lm7805 </a:t>
            </a:r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จากวงจรจริง</a:t>
            </a:r>
          </a:p>
          <a:p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Vin = 8.8 V</a:t>
            </a:r>
          </a:p>
          <a:p>
            <a:r>
              <a:rPr lang="en-US" sz="24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Vout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= 5 V</a:t>
            </a:r>
          </a:p>
          <a:p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AV = </a:t>
            </a:r>
            <a:r>
              <a:rPr lang="en-US" sz="24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Vout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/ Vin</a:t>
            </a:r>
          </a:p>
          <a:p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   =  1.76 V</a:t>
            </a:r>
            <a:endParaRPr lang="th-TH" sz="24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D6F8E8-C316-5FD7-8CCA-80D71E774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45745" b="2084"/>
          <a:stretch/>
        </p:blipFill>
        <p:spPr bwMode="auto">
          <a:xfrm>
            <a:off x="621001" y="1242041"/>
            <a:ext cx="4163855" cy="333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A7B5A-3CB9-9BED-2BED-FCBCD5656FBF}"/>
              </a:ext>
            </a:extLst>
          </p:cNvPr>
          <p:cNvSpPr/>
          <p:nvPr/>
        </p:nvSpPr>
        <p:spPr>
          <a:xfrm>
            <a:off x="1867220" y="1352183"/>
            <a:ext cx="2090057" cy="9222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7"/>
          <p:cNvSpPr txBox="1">
            <a:spLocks noGrp="1"/>
          </p:cNvSpPr>
          <p:nvPr>
            <p:ph type="subTitle" idx="1"/>
          </p:nvPr>
        </p:nvSpPr>
        <p:spPr>
          <a:xfrm>
            <a:off x="1776000" y="1026746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88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ส่วนไฟล์ </a:t>
            </a:r>
            <a:r>
              <a:rPr lang="en-US" sz="88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Code</a:t>
            </a:r>
            <a:endParaRPr sz="88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grpSp>
        <p:nvGrpSpPr>
          <p:cNvPr id="991" name="Google Shape;991;p37"/>
          <p:cNvGrpSpPr/>
          <p:nvPr/>
        </p:nvGrpSpPr>
        <p:grpSpPr>
          <a:xfrm rot="10800000" flipH="1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992" name="Google Shape;992;p37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7"/>
          <p:cNvGrpSpPr/>
          <p:nvPr/>
        </p:nvGrpSpPr>
        <p:grpSpPr>
          <a:xfrm rot="10800000" flipH="1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995" name="Google Shape;995;p37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7"/>
          <p:cNvGrpSpPr/>
          <p:nvPr/>
        </p:nvGrpSpPr>
        <p:grpSpPr>
          <a:xfrm rot="5400000">
            <a:off x="4181092" y="-386918"/>
            <a:ext cx="781815" cy="2297965"/>
            <a:chOff x="456616" y="2161476"/>
            <a:chExt cx="289868" cy="852000"/>
          </a:xfrm>
          <a:solidFill>
            <a:schemeClr val="accent2"/>
          </a:solidFill>
        </p:grpSpPr>
        <p:sp>
          <p:nvSpPr>
            <p:cNvPr id="998" name="Google Shape;998;p37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1591269-10DF-7113-5022-60754C4C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84" y="2274058"/>
            <a:ext cx="1677628" cy="1574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C4749-CD54-B347-310B-2B7CD5528B5E}"/>
              </a:ext>
            </a:extLst>
          </p:cNvPr>
          <p:cNvSpPr txBox="1"/>
          <p:nvPr/>
        </p:nvSpPr>
        <p:spPr>
          <a:xfrm>
            <a:off x="2490824" y="3801507"/>
            <a:ext cx="416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กดที่ไอค่อนข้างบนนี้เพื่อโหลดไฟล์ 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code</a:t>
            </a:r>
            <a:endParaRPr lang="th-TH" sz="24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936CF-21B0-0718-BD63-1A30ACE7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750" y="296833"/>
            <a:ext cx="5734500" cy="477900"/>
          </a:xfrm>
        </p:spPr>
        <p:txBody>
          <a:bodyPr/>
          <a:lstStyle/>
          <a:p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การทำงานของไฟล์ </a:t>
            </a:r>
            <a:r>
              <a:rPr 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code</a:t>
            </a:r>
            <a:endParaRPr lang="th-TH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BCFCD-790D-1415-331C-58E1E14C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8" y="1061860"/>
            <a:ext cx="4036597" cy="2554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E2E3E-C3FF-CF15-693F-3FC4FFFF4F81}"/>
              </a:ext>
            </a:extLst>
          </p:cNvPr>
          <p:cNvSpPr txBox="1"/>
          <p:nvPr/>
        </p:nvSpPr>
        <p:spPr>
          <a:xfrm>
            <a:off x="4433488" y="1369265"/>
            <a:ext cx="46259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ใน</a:t>
            </a:r>
            <a:r>
              <a:rPr lang="th-TH" sz="20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การตรวจจับสัญญาณชีพจร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จะดูจากผลการอ่าน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input A6(IR LED)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และ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A7(RED LED)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โดยค่า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input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จะเก็บไว้ แล้วทำการ เฉลี่ยค่า โดยใช้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 = ( (</a:t>
            </a:r>
            <a:r>
              <a:rPr lang="en-US" sz="20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REDmax-REDmin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 / </a:t>
            </a:r>
            <a:r>
              <a:rPr lang="en-US" sz="20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REDmin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) / ((</a:t>
            </a:r>
            <a:r>
              <a:rPr lang="en-US" sz="20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IRmax-IRmin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 / </a:t>
            </a:r>
            <a:r>
              <a:rPr lang="en-US" sz="2000" dirty="0" err="1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IRmin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ส่วน</a:t>
            </a:r>
            <a:r>
              <a:rPr lang="th-TH" sz="20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ระดับออกซิเจนในเลือด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จะเป็นค่าเทียบเป็น% ของแสงที่ทะลุผ่าน โดยเปรียบเทียบกับค่าในตอนที่ไม่มีนิ้วแตะ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0F4CF-7A8B-3B00-3903-A3183125E6DB}"/>
              </a:ext>
            </a:extLst>
          </p:cNvPr>
          <p:cNvSpPr txBox="1"/>
          <p:nvPr/>
        </p:nvSpPr>
        <p:spPr>
          <a:xfrm>
            <a:off x="253574" y="3725968"/>
            <a:ext cx="88059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การตรวจจับสัญญาณชีพจรจะใช้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period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ตั้งค่าขึ้น โดยจะรวมคลื่นที่เป็นหยักเล็ก(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iteration ~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20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msec.)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โดยการทดสอบ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period = 2*20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ถ้าค่า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period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สูงกว่าค่าก่อน 2 ค่าก็หมายถึงกราฟจะวิ่งขึ้น แต่ถ้าหากค่า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period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ต่ำกว่าค่าก่อน 2 ค่า ก็หมายถึงกราฟจะวิ่งลง ทำให้เราสามารถหาค่าชีพจรได้ว่าใน 1 วินาที จะมีการขึ้นหรือลงเป็นจำนวนกี่ครั้ง เสร็จแล้วก็นำมาคำนวณหาอัตราเต้นหัวใจภายใน 1 นาทีต่อได้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0105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914;p35">
            <a:extLst>
              <a:ext uri="{FF2B5EF4-FFF2-40B4-BE49-F238E27FC236}">
                <a16:creationId xmlns:a16="http://schemas.microsoft.com/office/drawing/2014/main" id="{78DD34B3-6CD0-BEEF-D02A-0B6DCE485EFE}"/>
              </a:ext>
            </a:extLst>
          </p:cNvPr>
          <p:cNvSpPr txBox="1">
            <a:spLocks/>
          </p:cNvSpPr>
          <p:nvPr/>
        </p:nvSpPr>
        <p:spPr>
          <a:xfrm>
            <a:off x="2851117" y="221964"/>
            <a:ext cx="3441765" cy="929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h-TH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สมาชิกกลุ่ม</a:t>
            </a:r>
          </a:p>
        </p:txBody>
      </p:sp>
      <p:sp>
        <p:nvSpPr>
          <p:cNvPr id="23" name="Subtitle 6">
            <a:extLst>
              <a:ext uri="{FF2B5EF4-FFF2-40B4-BE49-F238E27FC236}">
                <a16:creationId xmlns:a16="http://schemas.microsoft.com/office/drawing/2014/main" id="{84873B86-8C7A-740F-997B-E71C7FB8DF0E}"/>
              </a:ext>
            </a:extLst>
          </p:cNvPr>
          <p:cNvSpPr txBox="1">
            <a:spLocks/>
          </p:cNvSpPr>
          <p:nvPr/>
        </p:nvSpPr>
        <p:spPr>
          <a:xfrm>
            <a:off x="151992" y="1290937"/>
            <a:ext cx="6491292" cy="301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 fontAlgn="base">
              <a:buNone/>
            </a:pPr>
            <a:r>
              <a:rPr lang="th-TH" sz="4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1.</a:t>
            </a:r>
            <a:r>
              <a:rPr lang="en-US" sz="4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</a:t>
            </a:r>
            <a:r>
              <a:rPr lang="th-TH" sz="4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64010552 พนธกร วัลลานนท์</a:t>
            </a:r>
          </a:p>
          <a:p>
            <a:pPr marL="139700" indent="0" fontAlgn="base">
              <a:buNone/>
            </a:pP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2.</a:t>
            </a:r>
            <a:r>
              <a:rPr lang="en-US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</a:t>
            </a: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64010605 พิมลณัฐ ศรีเผด็จกุลชา </a:t>
            </a:r>
          </a:p>
          <a:p>
            <a:pPr marL="139700" indent="0" fontAlgn="base">
              <a:buNone/>
            </a:pP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3.</a:t>
            </a:r>
            <a:r>
              <a:rPr lang="en-US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</a:t>
            </a: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64010670 ภาพพิชญ์ พงศ์พัฒนาวุฒิ 4.</a:t>
            </a:r>
            <a:r>
              <a:rPr lang="en-US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)</a:t>
            </a:r>
            <a:r>
              <a:rPr lang="th-TH" sz="36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64010876 สรวิชญ์ เลยวานิชย์เจริญ</a:t>
            </a:r>
            <a:endParaRPr lang="th-TH" sz="12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247324" y="3381660"/>
            <a:ext cx="4649347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ผลการทดลองชิ้นงาน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6773" y="1227573"/>
            <a:ext cx="1330451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th-TH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5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2773936" y="4118098"/>
            <a:ext cx="36806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59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082451" y="182290"/>
            <a:ext cx="6056015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การจำลองผลวงจรด้วยโปรแกรม</a:t>
            </a:r>
            <a:endParaRPr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220" name="Google Shape;1220;p45"/>
          <p:cNvSpPr/>
          <p:nvPr/>
        </p:nvSpPr>
        <p:spPr>
          <a:xfrm flipH="1">
            <a:off x="1305556" y="868296"/>
            <a:ext cx="6189829" cy="349892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132;p42">
            <a:extLst>
              <a:ext uri="{FF2B5EF4-FFF2-40B4-BE49-F238E27FC236}">
                <a16:creationId xmlns:a16="http://schemas.microsoft.com/office/drawing/2014/main" id="{D7A59958-A460-59D5-4B93-387C1FD6E57F}"/>
              </a:ext>
            </a:extLst>
          </p:cNvPr>
          <p:cNvGrpSpPr/>
          <p:nvPr/>
        </p:nvGrpSpPr>
        <p:grpSpPr>
          <a:xfrm rot="5400000">
            <a:off x="4225945" y="4023484"/>
            <a:ext cx="358474" cy="1516978"/>
            <a:chOff x="456616" y="2161476"/>
            <a:chExt cx="289868" cy="852000"/>
          </a:xfrm>
        </p:grpSpPr>
        <p:sp>
          <p:nvSpPr>
            <p:cNvPr id="30" name="Google Shape;1133;p42">
              <a:extLst>
                <a:ext uri="{FF2B5EF4-FFF2-40B4-BE49-F238E27FC236}">
                  <a16:creationId xmlns:a16="http://schemas.microsoft.com/office/drawing/2014/main" id="{16949572-E68F-578C-17E4-EE06DA98B33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4;p42">
              <a:extLst>
                <a:ext uri="{FF2B5EF4-FFF2-40B4-BE49-F238E27FC236}">
                  <a16:creationId xmlns:a16="http://schemas.microsoft.com/office/drawing/2014/main" id="{770D1B2E-773A-6396-83F0-570A6D3327B7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5;p42">
              <a:extLst>
                <a:ext uri="{FF2B5EF4-FFF2-40B4-BE49-F238E27FC236}">
                  <a16:creationId xmlns:a16="http://schemas.microsoft.com/office/drawing/2014/main" id="{362231B2-24B3-94A8-C695-57AC294AB075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6;p42">
              <a:extLst>
                <a:ext uri="{FF2B5EF4-FFF2-40B4-BE49-F238E27FC236}">
                  <a16:creationId xmlns:a16="http://schemas.microsoft.com/office/drawing/2014/main" id="{0B53C1C8-9C3A-0EBB-21FA-B2190F69FC86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7;p42">
              <a:extLst>
                <a:ext uri="{FF2B5EF4-FFF2-40B4-BE49-F238E27FC236}">
                  <a16:creationId xmlns:a16="http://schemas.microsoft.com/office/drawing/2014/main" id="{938307C2-F501-ECB9-8CDE-D3B0AE59730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126;p42">
            <a:extLst>
              <a:ext uri="{FF2B5EF4-FFF2-40B4-BE49-F238E27FC236}">
                <a16:creationId xmlns:a16="http://schemas.microsoft.com/office/drawing/2014/main" id="{E0AA79AA-D3D1-43CF-2BFD-49E2844CB79F}"/>
              </a:ext>
            </a:extLst>
          </p:cNvPr>
          <p:cNvGrpSpPr/>
          <p:nvPr/>
        </p:nvGrpSpPr>
        <p:grpSpPr>
          <a:xfrm>
            <a:off x="7943732" y="1502781"/>
            <a:ext cx="727370" cy="2137937"/>
            <a:chOff x="456616" y="2161476"/>
            <a:chExt cx="289868" cy="852000"/>
          </a:xfrm>
        </p:grpSpPr>
        <p:sp>
          <p:nvSpPr>
            <p:cNvPr id="36" name="Google Shape;1127;p42">
              <a:extLst>
                <a:ext uri="{FF2B5EF4-FFF2-40B4-BE49-F238E27FC236}">
                  <a16:creationId xmlns:a16="http://schemas.microsoft.com/office/drawing/2014/main" id="{86CEC2A3-39C1-5C77-7B21-CA946913D0E6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8;p42">
              <a:extLst>
                <a:ext uri="{FF2B5EF4-FFF2-40B4-BE49-F238E27FC236}">
                  <a16:creationId xmlns:a16="http://schemas.microsoft.com/office/drawing/2014/main" id="{BF82ACD8-64CB-7ED0-0334-A82E81BC7049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9;p42">
              <a:extLst>
                <a:ext uri="{FF2B5EF4-FFF2-40B4-BE49-F238E27FC236}">
                  <a16:creationId xmlns:a16="http://schemas.microsoft.com/office/drawing/2014/main" id="{7958CBB4-49A8-9157-7C28-FC8DCA97EBEA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30;p42">
              <a:extLst>
                <a:ext uri="{FF2B5EF4-FFF2-40B4-BE49-F238E27FC236}">
                  <a16:creationId xmlns:a16="http://schemas.microsoft.com/office/drawing/2014/main" id="{13CF42B5-5B19-F189-20CC-5BAC225CF427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1;p42">
              <a:extLst>
                <a:ext uri="{FF2B5EF4-FFF2-40B4-BE49-F238E27FC236}">
                  <a16:creationId xmlns:a16="http://schemas.microsoft.com/office/drawing/2014/main" id="{7CAFDD32-456B-7F91-F78A-1C4B3F99AFA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A67D9EA-E2BC-BD2B-488D-45C6C270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95" y="923947"/>
            <a:ext cx="6099618" cy="34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5"/>
          <p:cNvSpPr txBox="1">
            <a:spLocks noGrp="1"/>
          </p:cNvSpPr>
          <p:nvPr>
            <p:ph type="body" idx="1"/>
          </p:nvPr>
        </p:nvSpPr>
        <p:spPr>
          <a:xfrm>
            <a:off x="3698712" y="4216699"/>
            <a:ext cx="1739412" cy="843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th-TH" sz="4000" b="1" dirty="0">
                <a:solidFill>
                  <a:schemeClr val="accent1"/>
                </a:solidFill>
                <a:latin typeface="MiPancakeThin" panose="02000000000000000000" pitchFamily="2" charset="0"/>
                <a:ea typeface="Montserrat"/>
                <a:cs typeface="MiPancakeThin" panose="02000000000000000000" pitchFamily="2" charset="0"/>
                <a:sym typeface="Montserrat"/>
              </a:rPr>
              <a:t>จอ </a:t>
            </a:r>
            <a:r>
              <a:rPr lang="en-US" sz="4000" b="1" dirty="0">
                <a:solidFill>
                  <a:schemeClr val="accent1"/>
                </a:solidFill>
                <a:latin typeface="MiPancakeThin" panose="02000000000000000000" pitchFamily="2" charset="0"/>
                <a:ea typeface="Montserrat"/>
                <a:cs typeface="MiPancakeThin" panose="02000000000000000000" pitchFamily="2" charset="0"/>
                <a:sym typeface="Montserrat"/>
              </a:rPr>
              <a:t>OLED</a:t>
            </a:r>
            <a:endParaRPr sz="4000" b="1" dirty="0">
              <a:solidFill>
                <a:schemeClr val="accent1"/>
              </a:solidFill>
              <a:latin typeface="MiPancakeThin" panose="02000000000000000000" pitchFamily="2" charset="0"/>
              <a:ea typeface="Montserrat"/>
              <a:cs typeface="MiPancakeThin" panose="02000000000000000000" pitchFamily="2" charset="0"/>
              <a:sym typeface="Montserrat"/>
            </a:endParaRPr>
          </a:p>
        </p:txBody>
      </p:sp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405182" y="312948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ผลการทดลองของชิ้นงาน</a:t>
            </a:r>
            <a:endParaRPr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cxnSp>
        <p:nvCxnSpPr>
          <p:cNvPr id="1243" name="Google Shape;1243;p45"/>
          <p:cNvCxnSpPr>
            <a:cxnSpLocks/>
          </p:cNvCxnSpPr>
          <p:nvPr/>
        </p:nvCxnSpPr>
        <p:spPr>
          <a:xfrm>
            <a:off x="3672257" y="4943873"/>
            <a:ext cx="1652717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9" name="Google Shape;1132;p42">
            <a:extLst>
              <a:ext uri="{FF2B5EF4-FFF2-40B4-BE49-F238E27FC236}">
                <a16:creationId xmlns:a16="http://schemas.microsoft.com/office/drawing/2014/main" id="{D7A59958-A460-59D5-4B93-387C1FD6E57F}"/>
              </a:ext>
            </a:extLst>
          </p:cNvPr>
          <p:cNvGrpSpPr/>
          <p:nvPr/>
        </p:nvGrpSpPr>
        <p:grpSpPr>
          <a:xfrm rot="10800000">
            <a:off x="287864" y="1674621"/>
            <a:ext cx="527523" cy="1727459"/>
            <a:chOff x="456616" y="2161476"/>
            <a:chExt cx="289868" cy="852000"/>
          </a:xfrm>
        </p:grpSpPr>
        <p:sp>
          <p:nvSpPr>
            <p:cNvPr id="30" name="Google Shape;1133;p42">
              <a:extLst>
                <a:ext uri="{FF2B5EF4-FFF2-40B4-BE49-F238E27FC236}">
                  <a16:creationId xmlns:a16="http://schemas.microsoft.com/office/drawing/2014/main" id="{16949572-E68F-578C-17E4-EE06DA98B330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4;p42">
              <a:extLst>
                <a:ext uri="{FF2B5EF4-FFF2-40B4-BE49-F238E27FC236}">
                  <a16:creationId xmlns:a16="http://schemas.microsoft.com/office/drawing/2014/main" id="{770D1B2E-773A-6396-83F0-570A6D3327B7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5;p42">
              <a:extLst>
                <a:ext uri="{FF2B5EF4-FFF2-40B4-BE49-F238E27FC236}">
                  <a16:creationId xmlns:a16="http://schemas.microsoft.com/office/drawing/2014/main" id="{362231B2-24B3-94A8-C695-57AC294AB075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6;p42">
              <a:extLst>
                <a:ext uri="{FF2B5EF4-FFF2-40B4-BE49-F238E27FC236}">
                  <a16:creationId xmlns:a16="http://schemas.microsoft.com/office/drawing/2014/main" id="{0B53C1C8-9C3A-0EBB-21FA-B2190F69FC86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7;p42">
              <a:extLst>
                <a:ext uri="{FF2B5EF4-FFF2-40B4-BE49-F238E27FC236}">
                  <a16:creationId xmlns:a16="http://schemas.microsoft.com/office/drawing/2014/main" id="{938307C2-F501-ECB9-8CDE-D3B0AE59730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DE0501-3D68-E42A-D6A5-1450CE38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45" y="1038062"/>
            <a:ext cx="3389362" cy="30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1799622-DBF5-2AC0-48FD-2C1DAAF38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4" t="-1006" r="2579" b="1006"/>
          <a:stretch/>
        </p:blipFill>
        <p:spPr>
          <a:xfrm>
            <a:off x="1288591" y="964304"/>
            <a:ext cx="3161454" cy="3148095"/>
          </a:xfrm>
          <a:prstGeom prst="rect">
            <a:avLst/>
          </a:prstGeom>
        </p:spPr>
      </p:pic>
      <p:sp>
        <p:nvSpPr>
          <p:cNvPr id="1220" name="Google Shape;1220;p45"/>
          <p:cNvSpPr/>
          <p:nvPr/>
        </p:nvSpPr>
        <p:spPr>
          <a:xfrm flipH="1">
            <a:off x="1236473" y="977313"/>
            <a:ext cx="6663890" cy="3188874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132;p42">
            <a:extLst>
              <a:ext uri="{FF2B5EF4-FFF2-40B4-BE49-F238E27FC236}">
                <a16:creationId xmlns:a16="http://schemas.microsoft.com/office/drawing/2014/main" id="{8D017E85-6A73-6AEA-3218-6EF5FFC9D8A0}"/>
              </a:ext>
            </a:extLst>
          </p:cNvPr>
          <p:cNvGrpSpPr/>
          <p:nvPr/>
        </p:nvGrpSpPr>
        <p:grpSpPr>
          <a:xfrm rot="10800000">
            <a:off x="8305953" y="1713106"/>
            <a:ext cx="527523" cy="1727459"/>
            <a:chOff x="456616" y="2161476"/>
            <a:chExt cx="289868" cy="852000"/>
          </a:xfrm>
        </p:grpSpPr>
        <p:sp>
          <p:nvSpPr>
            <p:cNvPr id="22" name="Google Shape;1133;p42">
              <a:extLst>
                <a:ext uri="{FF2B5EF4-FFF2-40B4-BE49-F238E27FC236}">
                  <a16:creationId xmlns:a16="http://schemas.microsoft.com/office/drawing/2014/main" id="{2E168E57-B03C-BC0C-0E13-A7CC1380C30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4;p42">
              <a:extLst>
                <a:ext uri="{FF2B5EF4-FFF2-40B4-BE49-F238E27FC236}">
                  <a16:creationId xmlns:a16="http://schemas.microsoft.com/office/drawing/2014/main" id="{6CDA19B6-5015-2F65-96A9-C4F2A40338F6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5;p42">
              <a:extLst>
                <a:ext uri="{FF2B5EF4-FFF2-40B4-BE49-F238E27FC236}">
                  <a16:creationId xmlns:a16="http://schemas.microsoft.com/office/drawing/2014/main" id="{896D0447-AC2A-45A8-BB48-16F7CD5A1FC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6;p42">
              <a:extLst>
                <a:ext uri="{FF2B5EF4-FFF2-40B4-BE49-F238E27FC236}">
                  <a16:creationId xmlns:a16="http://schemas.microsoft.com/office/drawing/2014/main" id="{B5D9A652-32DF-6862-FE36-A3B71CD112D1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7;p42">
              <a:extLst>
                <a:ext uri="{FF2B5EF4-FFF2-40B4-BE49-F238E27FC236}">
                  <a16:creationId xmlns:a16="http://schemas.microsoft.com/office/drawing/2014/main" id="{408C2545-31E5-61F3-9D35-11091A03262C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87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335438" y="3400436"/>
            <a:ext cx="4649347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สรุปผลของโครงงาน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6773" y="1227573"/>
            <a:ext cx="1330451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th-TH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6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2919933" y="4202622"/>
            <a:ext cx="358844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432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189802" y="360607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สรุปผลของโครงงาน</a:t>
            </a:r>
            <a:endParaRPr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FCA6B-2F81-4F66-D8C8-D36CC3EC38C9}"/>
              </a:ext>
            </a:extLst>
          </p:cNvPr>
          <p:cNvSpPr txBox="1"/>
          <p:nvPr/>
        </p:nvSpPr>
        <p:spPr>
          <a:xfrm>
            <a:off x="189802" y="1137808"/>
            <a:ext cx="8763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จากการทดสอบวัดสัญญาณชีพจรและระดับออกซิเจนในเลือดโดยใช้ infrared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LED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และ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Red LED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เป็นตัวส่งสัญญาณ ใช้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Photodiode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เป็นตัวรับสัญญาณและนำ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LM7805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มาเป็นส่วนขยายสัญญาณแล้วพบว่าค่าที่ได้จะมีค่าความคาดเคลื่อนจากการวัดโดยอุปกรณ์จริงอยู่ที่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7.02%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ซึ่งค่าที่วัดได้จะมีค่ามากกว่าการวัดโดยอุปกรณ์จริงเสมออาจเป็นเพราะว่าการวัดจากวงจรที่สร้างขึ้นอาจมีสัญญาณมารบกวณระหว่างที่วัดได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EBE93-0326-89B3-A7DF-0491A2175883}"/>
              </a:ext>
            </a:extLst>
          </p:cNvPr>
          <p:cNvSpPr txBox="1"/>
          <p:nvPr/>
        </p:nvSpPr>
        <p:spPr>
          <a:xfrm>
            <a:off x="189802" y="252971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ข้อเสนอแนะ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C61B-44FA-571F-DA38-FA165B9799BC}"/>
              </a:ext>
            </a:extLst>
          </p:cNvPr>
          <p:cNvSpPr txBox="1"/>
          <p:nvPr/>
        </p:nvSpPr>
        <p:spPr>
          <a:xfrm>
            <a:off x="553248" y="2991380"/>
            <a:ext cx="8314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1. 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ตำแหน่งการวางของตัวเซนเซอร์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Photodiode</a:t>
            </a:r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มีผลต่อการวัดสัญญาณชีพจรและระดับออกซิเจนในเลือด หากวางในตำแหน่งที่ไม่ถูกต้องค่าที่ได้จะมีความคาดเคลื่อนมากยิ่งขึ้น </a:t>
            </a:r>
          </a:p>
          <a:p>
            <a:r>
              <a:rPr lang="th-TH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2. แสงโดยรอบมีผลต่อการวัดสัญญาณชีพจรและระดับออกซิเจนในเลือด หากมีแสงโดยรอบมากจะทำให้ค่าที่ได้มีความคาดเคลื่อน</a:t>
            </a:r>
          </a:p>
        </p:txBody>
      </p:sp>
    </p:spTree>
    <p:extLst>
      <p:ext uri="{BB962C8B-B14F-4D97-AF65-F5344CB8AC3E}">
        <p14:creationId xmlns:p14="http://schemas.microsoft.com/office/powerpoint/2010/main" val="172963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260570" y="3425605"/>
            <a:ext cx="4649347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MiPancakeThin" panose="02000000000000000000" pitchFamily="2" charset="0"/>
                <a:cs typeface="MiPancakeThin" panose="02000000000000000000" pitchFamily="2" charset="0"/>
              </a:rPr>
              <a:t>อ้างอิง</a:t>
            </a:r>
            <a:endParaRPr sz="60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06773" y="1227573"/>
            <a:ext cx="1330451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th-TH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7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/>
          <p:nvPr/>
        </p:nvCxnSpPr>
        <p:spPr>
          <a:xfrm>
            <a:off x="3518490" y="4148834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611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xfrm>
            <a:off x="497654" y="168148"/>
            <a:ext cx="221967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แหล่งอ้างอิง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2" name="Google Shape;1010;p38">
            <a:extLst>
              <a:ext uri="{FF2B5EF4-FFF2-40B4-BE49-F238E27FC236}">
                <a16:creationId xmlns:a16="http://schemas.microsoft.com/office/drawing/2014/main" id="{7D1E0FAD-7DE6-4747-3014-911195FB1409}"/>
              </a:ext>
            </a:extLst>
          </p:cNvPr>
          <p:cNvCxnSpPr/>
          <p:nvPr/>
        </p:nvCxnSpPr>
        <p:spPr>
          <a:xfrm>
            <a:off x="396486" y="717216"/>
            <a:ext cx="22566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5F21F6-614E-4042-0C12-27BD8286202E}"/>
              </a:ext>
            </a:extLst>
          </p:cNvPr>
          <p:cNvSpPr txBox="1"/>
          <p:nvPr/>
        </p:nvSpPr>
        <p:spPr>
          <a:xfrm>
            <a:off x="534133" y="2428573"/>
            <a:ext cx="5121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  <a:hlinkClick r:id="rId3" tooltip="https://sciplanet.org/content/82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https://sciplanet.org/content/8225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</a:t>
            </a:r>
            <a:r>
              <a:rPr lang="en-US" sz="20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  <a:r>
              <a:rPr lang="th-TH" sz="20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หลักการทำงานของเครื่องวัดออกซิเจนผ่านปลายนิ้ว</a:t>
            </a:r>
            <a:endParaRPr lang="th-TH" sz="2000" dirty="0">
              <a:solidFill>
                <a:schemeClr val="accent1">
                  <a:lumMod val="60000"/>
                  <a:lumOff val="40000"/>
                </a:schemeClr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C1D33C-A241-5309-4016-495D558F68EA}"/>
              </a:ext>
            </a:extLst>
          </p:cNvPr>
          <p:cNvSpPr txBox="1"/>
          <p:nvPr/>
        </p:nvSpPr>
        <p:spPr>
          <a:xfrm>
            <a:off x="526558" y="3226798"/>
            <a:ext cx="609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  <a:hlinkClick r:id="rId4" tooltip="https://th.jf-parede.pt/pulse-sensor-working-princi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https://th.jf-parede.pt/pulse-sensor-w</a:t>
            </a:r>
            <a:r>
              <a:rPr lang="en-US" sz="2000" b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  <a:hlinkClick r:id="rId4" tooltip="https://th.jf-parede.pt/pulse-sensor-working-princi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  <a:hlinkClick r:id="rId4" tooltip="https://th.jf-parede.pt/pulse-sensor-working-princi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rking-principle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</a:t>
            </a:r>
            <a:r>
              <a:rPr lang="en-US" sz="20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  <a:r>
              <a:rPr lang="th-TH" sz="20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หลักการทำงาน</a:t>
            </a:r>
            <a:r>
              <a:rPr lang="th-TH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เครื่องวัดชีพจรปลายนิ้ว</a:t>
            </a:r>
            <a:endParaRPr lang="th-TH" sz="2000" dirty="0">
              <a:solidFill>
                <a:schemeClr val="accent1">
                  <a:lumMod val="60000"/>
                  <a:lumOff val="40000"/>
                </a:schemeClr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48E23B-C2F9-BC5E-DEC3-A839035545DB}"/>
              </a:ext>
            </a:extLst>
          </p:cNvPr>
          <p:cNvSpPr txBox="1"/>
          <p:nvPr/>
        </p:nvSpPr>
        <p:spPr>
          <a:xfrm>
            <a:off x="497654" y="3990414"/>
            <a:ext cx="6727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effectLst/>
                <a:latin typeface="MiPancakeThin" panose="02000000000000000000" pitchFamily="2" charset="0"/>
                <a:cs typeface="MiPancakeThin" panose="02000000000000000000" pitchFamily="2" charset="0"/>
                <a:hlinkClick r:id="rId5" tooltip="https://create.arduino.cc/projecthub/shubhamsuresh/diy-pulse-oximeter-bf62c3"/>
              </a:rPr>
              <a:t>https://create.arduino.cc/projecthub/shubhamsuresh/diy-pulse-oximeter-bf62c3</a:t>
            </a:r>
            <a:endParaRPr lang="en-US" sz="2000" b="0" i="0" u="none" strike="noStrike" dirty="0">
              <a:effectLst/>
              <a:latin typeface="MiPancakeThin" panose="02000000000000000000" pitchFamily="2" charset="0"/>
              <a:cs typeface="MiPancakeThin" panose="02000000000000000000" pitchFamily="2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 </a:t>
            </a:r>
            <a:r>
              <a:rPr lang="th-TH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ตัวอย่างโปรเจคและรูปภาพวงจร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35D8E-9110-4AE6-1463-E43755CBF2B8}"/>
              </a:ext>
            </a:extLst>
          </p:cNvPr>
          <p:cNvSpPr txBox="1"/>
          <p:nvPr/>
        </p:nvSpPr>
        <p:spPr>
          <a:xfrm>
            <a:off x="299834" y="86147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1.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B6EC56-8577-3937-6BC1-F794A6E344D1}"/>
              </a:ext>
            </a:extLst>
          </p:cNvPr>
          <p:cNvSpPr txBox="1"/>
          <p:nvPr/>
        </p:nvSpPr>
        <p:spPr>
          <a:xfrm>
            <a:off x="299834" y="1645496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2.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275D11-19FC-8BE3-A4B1-EB79B60226ED}"/>
              </a:ext>
            </a:extLst>
          </p:cNvPr>
          <p:cNvSpPr txBox="1"/>
          <p:nvPr/>
        </p:nvSpPr>
        <p:spPr>
          <a:xfrm>
            <a:off x="296926" y="2442772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046F3-F1EF-B31A-7888-5C1DA0D043CA}"/>
              </a:ext>
            </a:extLst>
          </p:cNvPr>
          <p:cNvSpPr txBox="1"/>
          <p:nvPr/>
        </p:nvSpPr>
        <p:spPr>
          <a:xfrm>
            <a:off x="580121" y="1630926"/>
            <a:ext cx="6372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  <a:hlinkClick r:id="rId6"/>
              </a:rPr>
              <a:t>https://www.garmin.com/th-TH/blog/the-oxygen-level-in-the-blood</a:t>
            </a:r>
            <a:endParaRPr lang="en-US" sz="20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 </a:t>
            </a:r>
            <a:r>
              <a:rPr lang="th-TH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ความสำคัญของการวัดออกซิเจนในเลือด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076357-4137-5C9F-AC44-45374E7ACDFD}"/>
              </a:ext>
            </a:extLst>
          </p:cNvPr>
          <p:cNvSpPr txBox="1"/>
          <p:nvPr/>
        </p:nvSpPr>
        <p:spPr>
          <a:xfrm>
            <a:off x="580121" y="827911"/>
            <a:ext cx="3614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  <a:hlinkClick r:id="rId7"/>
              </a:rPr>
              <a:t>https://www.pobpad.com</a:t>
            </a:r>
            <a:endParaRPr lang="th-TH" sz="20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 </a:t>
            </a:r>
            <a:r>
              <a:rPr lang="th-TH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ความสำคัญของการวัดสัญญาณชีพจร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5BFD50-F945-5F6D-5AF2-B36CED79CA50}"/>
              </a:ext>
            </a:extLst>
          </p:cNvPr>
          <p:cNvSpPr txBox="1"/>
          <p:nvPr/>
        </p:nvSpPr>
        <p:spPr>
          <a:xfrm>
            <a:off x="304138" y="323587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4.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608A4-4CE0-CECD-75A1-498D78797974}"/>
              </a:ext>
            </a:extLst>
          </p:cNvPr>
          <p:cNvSpPr txBox="1"/>
          <p:nvPr/>
        </p:nvSpPr>
        <p:spPr>
          <a:xfrm>
            <a:off x="296926" y="4019352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5.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1"/>
          <p:cNvSpPr txBox="1">
            <a:spLocks noGrp="1"/>
          </p:cNvSpPr>
          <p:nvPr>
            <p:ph type="title"/>
          </p:nvPr>
        </p:nvSpPr>
        <p:spPr>
          <a:xfrm>
            <a:off x="795697" y="1322164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7200" dirty="0">
                <a:ln/>
                <a:solidFill>
                  <a:schemeClr val="accent4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ขอบคุณค่ะ  ขอบคุณครับ</a:t>
            </a:r>
            <a:endParaRPr sz="7200" dirty="0">
              <a:ln/>
              <a:solidFill>
                <a:schemeClr val="accent4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grpSp>
        <p:nvGrpSpPr>
          <p:cNvPr id="1096" name="Google Shape;1096;p41"/>
          <p:cNvGrpSpPr/>
          <p:nvPr/>
        </p:nvGrpSpPr>
        <p:grpSpPr>
          <a:xfrm>
            <a:off x="2300427" y="112222"/>
            <a:ext cx="6969336" cy="4919052"/>
            <a:chOff x="2300427" y="112222"/>
            <a:chExt cx="6969336" cy="4919052"/>
          </a:xfrm>
        </p:grpSpPr>
        <p:grpSp>
          <p:nvGrpSpPr>
            <p:cNvPr id="1097" name="Google Shape;1097;p41"/>
            <p:cNvGrpSpPr/>
            <p:nvPr/>
          </p:nvGrpSpPr>
          <p:grpSpPr>
            <a:xfrm rot="-2700000" flipH="1">
              <a:off x="3277565" y="987828"/>
              <a:ext cx="3211454" cy="3167835"/>
              <a:chOff x="2632375" y="3610525"/>
              <a:chExt cx="1063875" cy="1049425"/>
            </a:xfrm>
          </p:grpSpPr>
          <p:sp>
            <p:nvSpPr>
              <p:cNvPr id="1098" name="Google Shape;1098;p41"/>
              <p:cNvSpPr/>
              <p:nvPr/>
            </p:nvSpPr>
            <p:spPr>
              <a:xfrm>
                <a:off x="3678750" y="4093825"/>
                <a:ext cx="175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198" fill="none" extrusionOk="0">
                    <a:moveTo>
                      <a:pt x="699" y="0"/>
                    </a:moveTo>
                    <a:cubicBezTo>
                      <a:pt x="699" y="1763"/>
                      <a:pt x="456" y="3496"/>
                      <a:pt x="0" y="5198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2632375" y="3649275"/>
                <a:ext cx="997000" cy="1010675"/>
              </a:xfrm>
              <a:custGeom>
                <a:avLst/>
                <a:gdLst/>
                <a:ahLst/>
                <a:cxnLst/>
                <a:rect l="l" t="t" r="r" b="b"/>
                <a:pathLst>
                  <a:path w="39880" h="40427" fill="none" extrusionOk="0">
                    <a:moveTo>
                      <a:pt x="39880" y="27600"/>
                    </a:moveTo>
                    <a:cubicBezTo>
                      <a:pt x="33193" y="38937"/>
                      <a:pt x="17387" y="40427"/>
                      <a:pt x="8694" y="30548"/>
                    </a:cubicBezTo>
                    <a:cubicBezTo>
                      <a:pt x="0" y="20639"/>
                      <a:pt x="3526" y="5137"/>
                      <a:pt x="15654" y="1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3083000" y="3610525"/>
                <a:ext cx="1299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700" fill="none" extrusionOk="0">
                    <a:moveTo>
                      <a:pt x="0" y="700"/>
                    </a:moveTo>
                    <a:cubicBezTo>
                      <a:pt x="1702" y="244"/>
                      <a:pt x="3435" y="0"/>
                      <a:pt x="5198" y="0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41"/>
            <p:cNvGrpSpPr/>
            <p:nvPr/>
          </p:nvGrpSpPr>
          <p:grpSpPr>
            <a:xfrm rot="-2090361">
              <a:off x="2998105" y="798847"/>
              <a:ext cx="3516348" cy="3545802"/>
              <a:chOff x="6711775" y="1299325"/>
              <a:chExt cx="3277015" cy="3304464"/>
            </a:xfrm>
          </p:grpSpPr>
          <p:sp>
            <p:nvSpPr>
              <p:cNvPr id="1102" name="Google Shape;1102;p41"/>
              <p:cNvSpPr/>
              <p:nvPr/>
            </p:nvSpPr>
            <p:spPr>
              <a:xfrm>
                <a:off x="6711775" y="1327877"/>
                <a:ext cx="3277015" cy="3275912"/>
              </a:xfrm>
              <a:custGeom>
                <a:avLst/>
                <a:gdLst/>
                <a:ahLst/>
                <a:cxnLst/>
                <a:rect l="l" t="t" r="r" b="b"/>
                <a:pathLst>
                  <a:path w="92161" h="92130" fill="none" extrusionOk="0">
                    <a:moveTo>
                      <a:pt x="44348" y="0"/>
                    </a:moveTo>
                    <a:cubicBezTo>
                      <a:pt x="62281" y="0"/>
                      <a:pt x="78421" y="10791"/>
                      <a:pt x="85291" y="27356"/>
                    </a:cubicBezTo>
                    <a:cubicBezTo>
                      <a:pt x="92160" y="43922"/>
                      <a:pt x="88361" y="62980"/>
                      <a:pt x="75686" y="75655"/>
                    </a:cubicBezTo>
                    <a:cubicBezTo>
                      <a:pt x="63011" y="88330"/>
                      <a:pt x="43953" y="92129"/>
                      <a:pt x="27387" y="85260"/>
                    </a:cubicBezTo>
                    <a:cubicBezTo>
                      <a:pt x="10821" y="78421"/>
                      <a:pt x="0" y="62250"/>
                      <a:pt x="0" y="44317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1"/>
              <p:cNvSpPr/>
              <p:nvPr/>
            </p:nvSpPr>
            <p:spPr>
              <a:xfrm>
                <a:off x="9627695" y="2121819"/>
                <a:ext cx="85800" cy="71222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003" extrusionOk="0">
                    <a:moveTo>
                      <a:pt x="1290" y="0"/>
                    </a:moveTo>
                    <a:cubicBezTo>
                      <a:pt x="1112" y="0"/>
                      <a:pt x="930" y="51"/>
                      <a:pt x="760" y="164"/>
                    </a:cubicBezTo>
                    <a:cubicBezTo>
                      <a:pt x="0" y="650"/>
                      <a:pt x="213" y="1805"/>
                      <a:pt x="1094" y="1988"/>
                    </a:cubicBezTo>
                    <a:cubicBezTo>
                      <a:pt x="1151" y="1998"/>
                      <a:pt x="1209" y="2003"/>
                      <a:pt x="1265" y="2003"/>
                    </a:cubicBezTo>
                    <a:cubicBezTo>
                      <a:pt x="1721" y="2003"/>
                      <a:pt x="2141" y="1687"/>
                      <a:pt x="2249" y="1228"/>
                    </a:cubicBezTo>
                    <a:cubicBezTo>
                      <a:pt x="2413" y="551"/>
                      <a:pt x="1878" y="0"/>
                      <a:pt x="1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1"/>
              <p:cNvSpPr/>
              <p:nvPr/>
            </p:nvSpPr>
            <p:spPr>
              <a:xfrm>
                <a:off x="8409670" y="1299325"/>
                <a:ext cx="84982" cy="70546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1"/>
                      <a:pt x="730" y="165"/>
                    </a:cubicBezTo>
                    <a:cubicBezTo>
                      <a:pt x="0" y="651"/>
                      <a:pt x="213" y="1776"/>
                      <a:pt x="1094" y="1958"/>
                    </a:cubicBezTo>
                    <a:cubicBezTo>
                      <a:pt x="1166" y="1975"/>
                      <a:pt x="1237" y="1983"/>
                      <a:pt x="1308" y="1983"/>
                    </a:cubicBezTo>
                    <a:cubicBezTo>
                      <a:pt x="1747" y="1983"/>
                      <a:pt x="2145" y="1670"/>
                      <a:pt x="2249" y="1198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1"/>
              <p:cNvSpPr/>
              <p:nvPr/>
            </p:nvSpPr>
            <p:spPr>
              <a:xfrm>
                <a:off x="8374007" y="4442202"/>
                <a:ext cx="86049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983" extrusionOk="0">
                    <a:moveTo>
                      <a:pt x="1293" y="0"/>
                    </a:moveTo>
                    <a:cubicBezTo>
                      <a:pt x="1114" y="0"/>
                      <a:pt x="930" y="51"/>
                      <a:pt x="760" y="164"/>
                    </a:cubicBezTo>
                    <a:cubicBezTo>
                      <a:pt x="0" y="651"/>
                      <a:pt x="243" y="1775"/>
                      <a:pt x="1094" y="1958"/>
                    </a:cubicBezTo>
                    <a:cubicBezTo>
                      <a:pt x="1170" y="1974"/>
                      <a:pt x="1245" y="1983"/>
                      <a:pt x="1319" y="1983"/>
                    </a:cubicBezTo>
                    <a:cubicBezTo>
                      <a:pt x="1777" y="1983"/>
                      <a:pt x="2175" y="1669"/>
                      <a:pt x="2280" y="1198"/>
                    </a:cubicBezTo>
                    <a:cubicBezTo>
                      <a:pt x="2420" y="545"/>
                      <a:pt x="1881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7136035" y="3984554"/>
                <a:ext cx="79755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983" extrusionOk="0">
                    <a:moveTo>
                      <a:pt x="1142" y="0"/>
                    </a:moveTo>
                    <a:cubicBezTo>
                      <a:pt x="744" y="0"/>
                      <a:pt x="355" y="224"/>
                      <a:pt x="227" y="725"/>
                    </a:cubicBezTo>
                    <a:cubicBezTo>
                      <a:pt x="1" y="1508"/>
                      <a:pt x="611" y="1982"/>
                      <a:pt x="1209" y="1982"/>
                    </a:cubicBezTo>
                    <a:cubicBezTo>
                      <a:pt x="1655" y="1982"/>
                      <a:pt x="2094" y="1718"/>
                      <a:pt x="2172" y="1120"/>
                    </a:cubicBezTo>
                    <a:cubicBezTo>
                      <a:pt x="2242" y="418"/>
                      <a:pt x="1684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" name="Google Shape;1107;p41"/>
            <p:cNvSpPr/>
            <p:nvPr/>
          </p:nvSpPr>
          <p:spPr>
            <a:xfrm>
              <a:off x="6615621" y="2219307"/>
              <a:ext cx="2654142" cy="611358"/>
            </a:xfrm>
            <a:custGeom>
              <a:avLst/>
              <a:gdLst/>
              <a:ahLst/>
              <a:cxnLst/>
              <a:rect l="l" t="t" r="r" b="b"/>
              <a:pathLst>
                <a:path w="81553" h="18785" fill="none" extrusionOk="0">
                  <a:moveTo>
                    <a:pt x="81553" y="18785"/>
                  </a:moveTo>
                  <a:lnTo>
                    <a:pt x="62768" y="0"/>
                  </a:lnTo>
                  <a:lnTo>
                    <a:pt x="47084" y="0"/>
                  </a:lnTo>
                  <a:lnTo>
                    <a:pt x="47084" y="10791"/>
                  </a:lnTo>
                  <a:lnTo>
                    <a:pt x="1" y="1079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8125138" y="2550672"/>
              <a:ext cx="39607" cy="39607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3"/>
                    <a:pt x="274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7635482" y="1707875"/>
              <a:ext cx="1022922" cy="1022889"/>
            </a:xfrm>
            <a:custGeom>
              <a:avLst/>
              <a:gdLst/>
              <a:ahLst/>
              <a:cxnLst/>
              <a:rect l="l" t="t" r="r" b="b"/>
              <a:pathLst>
                <a:path w="31431" h="31430" fill="none" extrusionOk="0">
                  <a:moveTo>
                    <a:pt x="21035" y="2949"/>
                  </a:moveTo>
                  <a:cubicBezTo>
                    <a:pt x="28087" y="5867"/>
                    <a:pt x="31430" y="13952"/>
                    <a:pt x="28512" y="21035"/>
                  </a:cubicBezTo>
                  <a:cubicBezTo>
                    <a:pt x="25594" y="28086"/>
                    <a:pt x="17509" y="31430"/>
                    <a:pt x="10427" y="28512"/>
                  </a:cubicBezTo>
                  <a:cubicBezTo>
                    <a:pt x="3375" y="25594"/>
                    <a:pt x="1" y="17478"/>
                    <a:pt x="2949" y="10426"/>
                  </a:cubicBezTo>
                  <a:cubicBezTo>
                    <a:pt x="5867" y="3375"/>
                    <a:pt x="13953" y="1"/>
                    <a:pt x="21035" y="294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7949075" y="2021471"/>
              <a:ext cx="347255" cy="347255"/>
            </a:xfrm>
            <a:custGeom>
              <a:avLst/>
              <a:gdLst/>
              <a:ahLst/>
              <a:cxnLst/>
              <a:rect l="l" t="t" r="r" b="b"/>
              <a:pathLst>
                <a:path w="10670" h="10670" fill="none" extrusionOk="0">
                  <a:moveTo>
                    <a:pt x="6110" y="10669"/>
                  </a:moveTo>
                  <a:cubicBezTo>
                    <a:pt x="2037" y="10669"/>
                    <a:pt x="0" y="5745"/>
                    <a:pt x="2858" y="2888"/>
                  </a:cubicBezTo>
                  <a:cubicBezTo>
                    <a:pt x="5745" y="0"/>
                    <a:pt x="10669" y="2037"/>
                    <a:pt x="10669" y="6110"/>
                  </a:cubicBezTo>
                  <a:cubicBezTo>
                    <a:pt x="10669" y="8633"/>
                    <a:pt x="8602" y="10669"/>
                    <a:pt x="6110" y="10669"/>
                  </a:cubicBezTo>
                  <a:close/>
                </a:path>
              </a:pathLst>
            </a:custGeom>
            <a:noFill/>
            <a:ln w="326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6371009" y="2406273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6403651" y="2439892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6440263" y="2476504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7136942" y="2523986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41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1116" name="Google Shape;1116;p4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63944" y="3117606"/>
            <a:ext cx="4242600" cy="1030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แนวความคิด</a:t>
            </a:r>
            <a:b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</a:b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และทฤษฎีที่เกี่ยวข้อง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01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2725708" y="4470212"/>
            <a:ext cx="3749808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293;p52">
            <a:extLst>
              <a:ext uri="{FF2B5EF4-FFF2-40B4-BE49-F238E27FC236}">
                <a16:creationId xmlns:a16="http://schemas.microsoft.com/office/drawing/2014/main" id="{48628E21-5544-4D68-908D-7CA2B021D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0232" y="256648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แนวความคิด</a:t>
            </a:r>
            <a:endParaRPr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103B1-7EBC-9AEC-A517-11A85976222A}"/>
              </a:ext>
            </a:extLst>
          </p:cNvPr>
          <p:cNvSpPr txBox="1"/>
          <p:nvPr/>
        </p:nvSpPr>
        <p:spPr>
          <a:xfrm>
            <a:off x="899032" y="775707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ที่มาและความสำคัญ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8D904-72EB-FA3A-B7B9-B64A14DD2C9C}"/>
              </a:ext>
            </a:extLst>
          </p:cNvPr>
          <p:cNvSpPr txBox="1"/>
          <p:nvPr/>
        </p:nvSpPr>
        <p:spPr>
          <a:xfrm>
            <a:off x="230521" y="1334586"/>
            <a:ext cx="8770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   ชีพจรหรือจังหวะการเต้นของหัวใจสามารถช่วยบอกข้อมูลของเราได้มากมาย เช่น หากชีพจรเต้นผิดจังหวะไม่ว่าจะเต้นช้าหรือเร็วจนเกินไปก็เป็นการแสดงถึงความผิดปกติของระบบหัวใจและการไหลเวียนของเลือดในร่างกายของเรา โดยที่เราอาจไม่ทันได้สังเกตและระมัดวังจนอาจนำไปสู่โรคที่ร้ายแรงต่อตัวเราได้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61E7E-6A5C-4C62-8919-DFEBBB0658E0}"/>
              </a:ext>
            </a:extLst>
          </p:cNvPr>
          <p:cNvSpPr txBox="1"/>
          <p:nvPr/>
        </p:nvSpPr>
        <p:spPr>
          <a:xfrm>
            <a:off x="230521" y="3600882"/>
            <a:ext cx="862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และในปัจจุบันมีการใช้เครื่องวัดชีพจรควบคู่ไปกับการวัดระดับออกซิเจนในเลือด ทำให้ทางคณะผู้จัดทำเล็งเห็นในส่วนที่สำคัญของทั้ง 2 สิ่ง จึงทำให้พวกเรามีความสนใจที่จะประดิษฐ์เครื่องวัดชีพจรและวัดออกซิเจนไว้สำหรับการตรวจวัดให้ได้พร้อมกันขึ้นม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AE53C-E020-1F2A-28E2-98D58B57685F}"/>
              </a:ext>
            </a:extLst>
          </p:cNvPr>
          <p:cNvSpPr txBox="1"/>
          <p:nvPr/>
        </p:nvSpPr>
        <p:spPr>
          <a:xfrm>
            <a:off x="144262" y="2329234"/>
            <a:ext cx="8855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   ระดับออกซิเจนในเลือด มีความสำคัญมากในช่วงการแพร่ระบาดของโรคโควิด-19นี้ โดยทางนายแพทย์สิระ กอไพศาลได้กล่าวว่าระดับออกซิเจนในเลือดนั้นมีค่ามากสำหรับการตรวจหาโรคโควิด-19 ที่เราเผชิญกันอยู่ ในขณะที่ร่างกายยังไม่แสดงอาการ แต่ระดับบออกซิเจนในเลือดสามารถบอกให้เรารู้ตัวก่อนได้ ซึ่งหากเรารู้เร็วและรักษาทันโอกาสเสียชีวิตของคนไข้ก็จะน้อยลง เพราะจะสามารถร่นระยะเวลาการรักษาได้เร็วขึ้น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3067811" y="246119"/>
            <a:ext cx="3008377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ทฤษฎีที่เกี่ยวข้อง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290;p52">
            <a:extLst>
              <a:ext uri="{FF2B5EF4-FFF2-40B4-BE49-F238E27FC236}">
                <a16:creationId xmlns:a16="http://schemas.microsoft.com/office/drawing/2014/main" id="{D32D98BC-C179-B24E-7F65-A35D3EC658D5}"/>
              </a:ext>
            </a:extLst>
          </p:cNvPr>
          <p:cNvSpPr txBox="1">
            <a:spLocks/>
          </p:cNvSpPr>
          <p:nvPr/>
        </p:nvSpPr>
        <p:spPr>
          <a:xfrm>
            <a:off x="3398220" y="1697177"/>
            <a:ext cx="5745780" cy="174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ทำงานโดยใช้หลักการดูดกลืนแสง (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Light Absorption) 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:</a:t>
            </a: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สารต่างชนิดกันจะมีคุณสมบัติในการดูดซับแสงที่มีความยาวคลื่นแตกต่างกัน โดยออกซีฮีโมโกลบินดูดกลืนคลื่นแสงสีแดงที่มองเห็นได้ด้วยตาเปล่า และดีออกซีฮีโมโกลบินดูดกลืนคลื่นแสงอินฟราเรดที่ไม่สามารถมองเห็นได้ด้วยตาเปล่า</a:t>
            </a:r>
            <a:endParaRPr lang="en-US" sz="2000" dirty="0">
              <a:solidFill>
                <a:schemeClr val="tx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7" name="Google Shape;2292;p52">
            <a:extLst>
              <a:ext uri="{FF2B5EF4-FFF2-40B4-BE49-F238E27FC236}">
                <a16:creationId xmlns:a16="http://schemas.microsoft.com/office/drawing/2014/main" id="{CC85BF71-9322-3D4F-2D50-98C0CFCE41B8}"/>
              </a:ext>
            </a:extLst>
          </p:cNvPr>
          <p:cNvSpPr txBox="1">
            <a:spLocks/>
          </p:cNvSpPr>
          <p:nvPr/>
        </p:nvSpPr>
        <p:spPr>
          <a:xfrm>
            <a:off x="825240" y="3696265"/>
            <a:ext cx="6927949" cy="1090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ดังนั้นเครื่องวัดออกซิเจนปลายนิ้วจะทำงานโดยแหล่งกำเนิดแสงจะยิงลำแสง 2 แบบนี้ผ่านนิ้วมือเพื่อทะลุไปยังด้านของตัวรับสัญญาณพร้อมๆกัน เพื่อวัดค่าประมาณของฮีโมโกลบินทั้งสองแบบแล้วคำนวณค่าความเข้มข้นของออกซิเจนในเลือดออกมา</a:t>
            </a:r>
            <a:endParaRPr lang="en-US" sz="20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5" name="Google Shape;2301;p52">
            <a:extLst>
              <a:ext uri="{FF2B5EF4-FFF2-40B4-BE49-F238E27FC236}">
                <a16:creationId xmlns:a16="http://schemas.microsoft.com/office/drawing/2014/main" id="{2C450A8B-4BCB-FAA6-B29F-C8308FDACB44}"/>
              </a:ext>
            </a:extLst>
          </p:cNvPr>
          <p:cNvSpPr/>
          <p:nvPr/>
        </p:nvSpPr>
        <p:spPr>
          <a:xfrm>
            <a:off x="596219" y="1519237"/>
            <a:ext cx="2623098" cy="192708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" name="Google Shape;2302;p52">
            <a:extLst>
              <a:ext uri="{FF2B5EF4-FFF2-40B4-BE49-F238E27FC236}">
                <a16:creationId xmlns:a16="http://schemas.microsoft.com/office/drawing/2014/main" id="{80E92EE9-F033-F342-A693-A0FCF6AED5AB}"/>
              </a:ext>
            </a:extLst>
          </p:cNvPr>
          <p:cNvGrpSpPr/>
          <p:nvPr/>
        </p:nvGrpSpPr>
        <p:grpSpPr>
          <a:xfrm rot="5400000">
            <a:off x="1617244" y="186708"/>
            <a:ext cx="554137" cy="1628758"/>
            <a:chOff x="456616" y="2161476"/>
            <a:chExt cx="289868" cy="852000"/>
          </a:xfrm>
        </p:grpSpPr>
        <p:sp>
          <p:nvSpPr>
            <p:cNvPr id="17" name="Google Shape;2303;p52">
              <a:extLst>
                <a:ext uri="{FF2B5EF4-FFF2-40B4-BE49-F238E27FC236}">
                  <a16:creationId xmlns:a16="http://schemas.microsoft.com/office/drawing/2014/main" id="{C32B5B42-1974-9B7E-2105-7FB84BCD7C4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4;p52">
              <a:extLst>
                <a:ext uri="{FF2B5EF4-FFF2-40B4-BE49-F238E27FC236}">
                  <a16:creationId xmlns:a16="http://schemas.microsoft.com/office/drawing/2014/main" id="{380DE2D4-2C13-3D9B-43B7-0C381422686D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5;p52">
              <a:extLst>
                <a:ext uri="{FF2B5EF4-FFF2-40B4-BE49-F238E27FC236}">
                  <a16:creationId xmlns:a16="http://schemas.microsoft.com/office/drawing/2014/main" id="{57BDED63-187A-9C52-3D11-153C81D6B411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06;p52">
              <a:extLst>
                <a:ext uri="{FF2B5EF4-FFF2-40B4-BE49-F238E27FC236}">
                  <a16:creationId xmlns:a16="http://schemas.microsoft.com/office/drawing/2014/main" id="{595D7623-525D-995C-CDCF-C309D5E2806D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07;p52">
              <a:extLst>
                <a:ext uri="{FF2B5EF4-FFF2-40B4-BE49-F238E27FC236}">
                  <a16:creationId xmlns:a16="http://schemas.microsoft.com/office/drawing/2014/main" id="{13F8F0BF-ED61-CA98-DBB0-76390532ACED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CFA0DBB-457E-69DA-88FF-A8BC76BA1438}"/>
              </a:ext>
            </a:extLst>
          </p:cNvPr>
          <p:cNvSpPr txBox="1"/>
          <p:nvPr/>
        </p:nvSpPr>
        <p:spPr>
          <a:xfrm>
            <a:off x="3398220" y="1076073"/>
            <a:ext cx="322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เครื่องวัดออกซิเจนปลายนิ้ว</a:t>
            </a:r>
            <a:endParaRPr lang="th-TH" sz="28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pic>
        <p:nvPicPr>
          <p:cNvPr id="1026" name="Picture 2" descr="Unbox your thinking] จำเป็นต้องรู้!!! เครื่องวัดออกซิเจนปลายนิ้วขอสำคัญในยุค  COVID-19">
            <a:extLst>
              <a:ext uri="{FF2B5EF4-FFF2-40B4-BE49-F238E27FC236}">
                <a16:creationId xmlns:a16="http://schemas.microsoft.com/office/drawing/2014/main" id="{A594DA86-D877-097C-B5D3-BF7DD1488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28066" r="60823" b="22465"/>
          <a:stretch/>
        </p:blipFill>
        <p:spPr bwMode="auto">
          <a:xfrm>
            <a:off x="685059" y="1631587"/>
            <a:ext cx="2433404" cy="17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0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3067811" y="261071"/>
            <a:ext cx="3008377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ทฤษฎีที่เกี่ยวข้อง</a:t>
            </a:r>
            <a:endParaRPr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2291;p52">
            <a:extLst>
              <a:ext uri="{FF2B5EF4-FFF2-40B4-BE49-F238E27FC236}">
                <a16:creationId xmlns:a16="http://schemas.microsoft.com/office/drawing/2014/main" id="{4754D722-5C4C-2D10-F4C9-A539FF153813}"/>
              </a:ext>
            </a:extLst>
          </p:cNvPr>
          <p:cNvSpPr txBox="1">
            <a:spLocks/>
          </p:cNvSpPr>
          <p:nvPr/>
        </p:nvSpPr>
        <p:spPr>
          <a:xfrm>
            <a:off x="851137" y="3796800"/>
            <a:ext cx="3278285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9850A5-3158-582E-EC80-D2F9C127B8D7}"/>
              </a:ext>
            </a:extLst>
          </p:cNvPr>
          <p:cNvSpPr txBox="1"/>
          <p:nvPr/>
        </p:nvSpPr>
        <p:spPr>
          <a:xfrm>
            <a:off x="726742" y="3881718"/>
            <a:ext cx="72755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เมื่อหัวใจสูบฉีดแล้วจะมีการไหลเวียนของเลือดภายในเส้นเลือด เซ็นเซอร์วัดแสงจะได้รับแสงมากขึ้นเนื่องจากจะถูกผลิตซ้ำโดยการไหลเวียนของเลือด การเปลี่ยนแปลงเล็กน้อยภายในแสงที่ได้รับนี้ทำให้สามารถตรวจสอบได้ตลอดเวลาเพื่อวัดอัตราชีพจรของเรา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BB2E86-5715-AE66-C94F-682F0249C999}"/>
              </a:ext>
            </a:extLst>
          </p:cNvPr>
          <p:cNvSpPr txBox="1"/>
          <p:nvPr/>
        </p:nvSpPr>
        <p:spPr>
          <a:xfrm>
            <a:off x="4631655" y="1346700"/>
            <a:ext cx="322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เครื่องวัดชีพจรปลายนิ้ว</a:t>
            </a:r>
            <a:endParaRPr lang="th-TH" sz="28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44" name="Google Shape;2301;p52">
            <a:extLst>
              <a:ext uri="{FF2B5EF4-FFF2-40B4-BE49-F238E27FC236}">
                <a16:creationId xmlns:a16="http://schemas.microsoft.com/office/drawing/2014/main" id="{36545386-CF60-B2AB-7996-6FF82A807B4F}"/>
              </a:ext>
            </a:extLst>
          </p:cNvPr>
          <p:cNvSpPr/>
          <p:nvPr/>
        </p:nvSpPr>
        <p:spPr>
          <a:xfrm>
            <a:off x="589663" y="1346700"/>
            <a:ext cx="3801232" cy="238005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" name="Google Shape;2302;p52">
            <a:extLst>
              <a:ext uri="{FF2B5EF4-FFF2-40B4-BE49-F238E27FC236}">
                <a16:creationId xmlns:a16="http://schemas.microsoft.com/office/drawing/2014/main" id="{3AAA3868-4353-3BDE-337B-45A560A0D98B}"/>
              </a:ext>
            </a:extLst>
          </p:cNvPr>
          <p:cNvGrpSpPr/>
          <p:nvPr/>
        </p:nvGrpSpPr>
        <p:grpSpPr>
          <a:xfrm rot="5400000">
            <a:off x="2253722" y="224966"/>
            <a:ext cx="473112" cy="1390604"/>
            <a:chOff x="456616" y="2161476"/>
            <a:chExt cx="289868" cy="852000"/>
          </a:xfrm>
        </p:grpSpPr>
        <p:sp>
          <p:nvSpPr>
            <p:cNvPr id="46" name="Google Shape;2303;p52">
              <a:extLst>
                <a:ext uri="{FF2B5EF4-FFF2-40B4-BE49-F238E27FC236}">
                  <a16:creationId xmlns:a16="http://schemas.microsoft.com/office/drawing/2014/main" id="{4FA2A932-251C-1A91-BBCE-7BC76263748D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04;p52">
              <a:extLst>
                <a:ext uri="{FF2B5EF4-FFF2-40B4-BE49-F238E27FC236}">
                  <a16:creationId xmlns:a16="http://schemas.microsoft.com/office/drawing/2014/main" id="{7C695D15-3718-63C2-5ABD-8D3840C8A579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05;p52">
              <a:extLst>
                <a:ext uri="{FF2B5EF4-FFF2-40B4-BE49-F238E27FC236}">
                  <a16:creationId xmlns:a16="http://schemas.microsoft.com/office/drawing/2014/main" id="{F04CF6D7-1D85-6217-72D8-CF0A8815BB22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06;p52">
              <a:extLst>
                <a:ext uri="{FF2B5EF4-FFF2-40B4-BE49-F238E27FC236}">
                  <a16:creationId xmlns:a16="http://schemas.microsoft.com/office/drawing/2014/main" id="{1F7E3B8E-E438-DEC0-8BF7-A5B3CA85CC21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07;p52">
              <a:extLst>
                <a:ext uri="{FF2B5EF4-FFF2-40B4-BE49-F238E27FC236}">
                  <a16:creationId xmlns:a16="http://schemas.microsoft.com/office/drawing/2014/main" id="{AC224E8C-EF74-6357-FF71-D05EF34A183A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4A13219-3B82-E30C-753F-1BB25D07B824}"/>
              </a:ext>
            </a:extLst>
          </p:cNvPr>
          <p:cNvSpPr txBox="1"/>
          <p:nvPr/>
        </p:nvSpPr>
        <p:spPr>
          <a:xfrm>
            <a:off x="4685444" y="1971276"/>
            <a:ext cx="41243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หลักการ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: </a:t>
            </a: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เซ็นเซอร์นี้มีสองพื้นผิว </a:t>
            </a:r>
            <a:r>
              <a:rPr lang="th-TH" sz="20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พื้นผิวแรก </a:t>
            </a: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คือ ไดโอดเปล่งแสงและเซ็นเซอร์แสงโดยรอบเชื่อมต่ออยู่ บน</a:t>
            </a:r>
            <a:r>
              <a:rPr lang="th-TH" sz="20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พื้นผิวที่สอง</a:t>
            </a:r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มีการเชื่อมต่อวงจรซึ่งตัดเสียงรบกวนและการขยายสัญญาณ</a:t>
            </a:r>
          </a:p>
        </p:txBody>
      </p:sp>
      <p:pic>
        <p:nvPicPr>
          <p:cNvPr id="899" name="Picture 898">
            <a:extLst>
              <a:ext uri="{FF2B5EF4-FFF2-40B4-BE49-F238E27FC236}">
                <a16:creationId xmlns:a16="http://schemas.microsoft.com/office/drawing/2014/main" id="{A7676935-59C3-4BDC-0E61-7BB8EDC9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84" y="1450405"/>
            <a:ext cx="3567789" cy="2172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1482746" y="3117606"/>
            <a:ext cx="5739263" cy="1030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หลักการทำงานของโครงงาน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795839" y="1251158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en-US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2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1926348" y="4070981"/>
            <a:ext cx="4910098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364809" y="1395641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171891" y="1395641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273385" y="514210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273385" y="2277092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012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2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  <p:sp>
        <p:nvSpPr>
          <p:cNvPr id="1123" name="Google Shape;1123;p42"/>
          <p:cNvSpPr txBox="1">
            <a:spLocks noGrp="1"/>
          </p:cNvSpPr>
          <p:nvPr>
            <p:ph type="title"/>
          </p:nvPr>
        </p:nvSpPr>
        <p:spPr>
          <a:xfrm>
            <a:off x="1630950" y="54297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PancakeThin" panose="02000000000000000000" pitchFamily="2" charset="0"/>
                <a:cs typeface="MiPancakeThin" panose="02000000000000000000" pitchFamily="2" charset="0"/>
              </a:rPr>
              <a:t>หลักการทำงาน</a:t>
            </a:r>
            <a:endParaRPr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125" name="Google Shape;1125;p42"/>
          <p:cNvSpPr/>
          <p:nvPr/>
        </p:nvSpPr>
        <p:spPr>
          <a:xfrm>
            <a:off x="840837" y="1390141"/>
            <a:ext cx="3569798" cy="2521098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98186" y="1601671"/>
            <a:ext cx="631372" cy="1940158"/>
            <a:chOff x="456616" y="2161476"/>
            <a:chExt cx="289868" cy="852000"/>
          </a:xfrm>
        </p:grpSpPr>
        <p:sp>
          <p:nvSpPr>
            <p:cNvPr id="1127" name="Google Shape;1127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42"/>
          <p:cNvGrpSpPr/>
          <p:nvPr/>
        </p:nvGrpSpPr>
        <p:grpSpPr>
          <a:xfrm rot="5400000">
            <a:off x="2224237" y="3672644"/>
            <a:ext cx="660081" cy="1855772"/>
            <a:chOff x="456616" y="2161476"/>
            <a:chExt cx="289868" cy="852000"/>
          </a:xfrm>
        </p:grpSpPr>
        <p:sp>
          <p:nvSpPr>
            <p:cNvPr id="1133" name="Google Shape;1133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FABE57-6DCC-B329-3E3F-D9CA4C75AF0D}"/>
              </a:ext>
            </a:extLst>
          </p:cNvPr>
          <p:cNvSpPr txBox="1"/>
          <p:nvPr/>
        </p:nvSpPr>
        <p:spPr>
          <a:xfrm>
            <a:off x="4523300" y="1312604"/>
            <a:ext cx="45225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เมื่อผู้ใช้เอานิ้วไปวางอยู่บนตัวเซนเซอร์เป็นระยะเวลา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5 </a:t>
            </a:r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วินาที วงจรจะทำการวัดสัญญาณชีพจรและระดับออกซิเจนในเลือดผ่านปลายนิ้วมือ แล้วจะทำการแสดงผลสัญญาณชีพจรในรูปแบบ</a:t>
            </a:r>
            <a:r>
              <a:rPr lang="en-US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bpm (beats per minute) </a:t>
            </a:r>
            <a:r>
              <a:rPr lang="th-TH" sz="24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และแสดงผลระดับออกซิเจนในเลือดออกมาในรูปแบบของเปอร์เซ็นต์ เพื่อให้ผู้ใช้ได้เช็คค่าและตรวจสอบว่าอยู่ในเกณฑ์ปกติหรือไม่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872422E-8674-05A4-202F-D95ED09C9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" t="6472" r="6845" b="7635"/>
          <a:stretch/>
        </p:blipFill>
        <p:spPr>
          <a:xfrm>
            <a:off x="881225" y="1457218"/>
            <a:ext cx="3473819" cy="23865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63944" y="3381660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MiPancakeThin" panose="02000000000000000000" pitchFamily="2" charset="0"/>
                <a:cs typeface="MiPancakeThin" panose="02000000000000000000" pitchFamily="2" charset="0"/>
              </a:rPr>
              <a:t>วิธีการทำโครงงาน</a:t>
            </a:r>
            <a:endParaRPr sz="4800" dirty="0"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23031" y="1216843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0</a:t>
            </a:r>
            <a:r>
              <a:rPr lang="th-TH" sz="8800" dirty="0">
                <a:latin typeface="MiPancakeBold" panose="02000000000000000000" pitchFamily="2" charset="0"/>
                <a:cs typeface="MiPancakeBold" panose="02000000000000000000" pitchFamily="2" charset="0"/>
              </a:rPr>
              <a:t>3</a:t>
            </a:r>
            <a:endParaRPr sz="8800" dirty="0">
              <a:latin typeface="MiPancakeBold" panose="02000000000000000000" pitchFamily="2" charset="0"/>
              <a:cs typeface="MiPancakeBold" panose="02000000000000000000" pitchFamily="2" charset="0"/>
            </a:endParaRPr>
          </a:p>
        </p:txBody>
      </p:sp>
      <p:cxnSp>
        <p:nvCxnSpPr>
          <p:cNvPr id="1010" name="Google Shape;1010;p38"/>
          <p:cNvCxnSpPr>
            <a:cxnSpLocks/>
          </p:cNvCxnSpPr>
          <p:nvPr/>
        </p:nvCxnSpPr>
        <p:spPr>
          <a:xfrm>
            <a:off x="2996773" y="4125782"/>
            <a:ext cx="321961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5749640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1180</Words>
  <Application>Microsoft Office PowerPoint</Application>
  <PresentationFormat>On-screen Show (16:9)</PresentationFormat>
  <Paragraphs>99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MiPancakeThin</vt:lpstr>
      <vt:lpstr>Lato</vt:lpstr>
      <vt:lpstr>Arial</vt:lpstr>
      <vt:lpstr>Bebas Neue</vt:lpstr>
      <vt:lpstr>Josefin Slab SemiBold</vt:lpstr>
      <vt:lpstr>MiPancakeBold</vt:lpstr>
      <vt:lpstr>Source Sans Pro</vt:lpstr>
      <vt:lpstr>Montserrat</vt:lpstr>
      <vt:lpstr>Raleway</vt:lpstr>
      <vt:lpstr>Electronic Circuit Style CV by Slidesgo</vt:lpstr>
      <vt:lpstr>PULSE OXIMETER &amp; HEARTRATE SENSOR</vt:lpstr>
      <vt:lpstr>PowerPoint Presentation</vt:lpstr>
      <vt:lpstr>แนวความคิด และทฤษฎีที่เกี่ยวข้อง</vt:lpstr>
      <vt:lpstr>แนวความคิด</vt:lpstr>
      <vt:lpstr>ทฤษฎีที่เกี่ยวข้อง</vt:lpstr>
      <vt:lpstr>ทฤษฎีที่เกี่ยวข้อง</vt:lpstr>
      <vt:lpstr>หลักการทำงานของโครงงาน</vt:lpstr>
      <vt:lpstr>หลักการทำงาน</vt:lpstr>
      <vt:lpstr>วิธีการทำโครงงาน</vt:lpstr>
      <vt:lpstr>อุปกรณ์ที่ใช้</vt:lpstr>
      <vt:lpstr>PowerPoint Presentation</vt:lpstr>
      <vt:lpstr>PowerPoint Presentation</vt:lpstr>
      <vt:lpstr>การเชื่อมต่อของโครงงาน</vt:lpstr>
      <vt:lpstr>วงจรของโครงงาน</vt:lpstr>
      <vt:lpstr>การวิเคราะห์วงจร</vt:lpstr>
      <vt:lpstr>วิธีการวิเคราะห์วงจรอิเล็กทรอนิกส์</vt:lpstr>
      <vt:lpstr>วิธีการวิเคราะห์วงจรอิเล็กทรอนิกส์</vt:lpstr>
      <vt:lpstr>PowerPoint Presentation</vt:lpstr>
      <vt:lpstr>การทำงานของไฟล์ code</vt:lpstr>
      <vt:lpstr>ผลการทดลองชิ้นงาน</vt:lpstr>
      <vt:lpstr>การจำลองผลวงจรด้วยโปรแกรม</vt:lpstr>
      <vt:lpstr>ผลการทดลองของชิ้นงาน</vt:lpstr>
      <vt:lpstr>สรุปผลของโครงงาน</vt:lpstr>
      <vt:lpstr>สรุปผลของโครงงาน</vt:lpstr>
      <vt:lpstr>อ้างอิง</vt:lpstr>
      <vt:lpstr>แหล่งอ้างอิง</vt:lpstr>
      <vt:lpstr>ขอบคุณค่ะ  ขอบคุณครับ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 OXIMETER &amp; HEARTRATE SENSOR</dc:title>
  <dc:creator>ASUS</dc:creator>
  <cp:lastModifiedBy>pappich pongpattanawut</cp:lastModifiedBy>
  <cp:revision>3</cp:revision>
  <dcterms:modified xsi:type="dcterms:W3CDTF">2022-05-22T16:32:17Z</dcterms:modified>
</cp:coreProperties>
</file>